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90" r:id="rId8"/>
    <p:sldId id="289" r:id="rId9"/>
    <p:sldId id="266" r:id="rId10"/>
    <p:sldId id="267" r:id="rId11"/>
    <p:sldId id="268" r:id="rId12"/>
    <p:sldId id="269" r:id="rId13"/>
    <p:sldId id="270" r:id="rId14"/>
    <p:sldId id="272" r:id="rId15"/>
    <p:sldId id="273" r:id="rId16"/>
    <p:sldId id="274" r:id="rId17"/>
    <p:sldId id="275" r:id="rId18"/>
    <p:sldId id="291" r:id="rId19"/>
    <p:sldId id="278" r:id="rId20"/>
    <p:sldId id="279" r:id="rId21"/>
    <p:sldId id="280" r:id="rId22"/>
    <p:sldId id="281" r:id="rId23"/>
    <p:sldId id="282" r:id="rId24"/>
    <p:sldId id="283" r:id="rId25"/>
    <p:sldId id="285" r:id="rId26"/>
    <p:sldId id="286" r:id="rId27"/>
    <p:sldId id="287"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0F439-C57E-4995-8E28-0F49C7EF09F1}"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AF68-81C1-4732-9946-776DBA88F4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0F439-C57E-4995-8E28-0F49C7EF09F1}"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AF68-81C1-4732-9946-776DBA88F4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0F439-C57E-4995-8E28-0F49C7EF09F1}"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AF68-81C1-4732-9946-776DBA88F4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0F439-C57E-4995-8E28-0F49C7EF09F1}"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AF68-81C1-4732-9946-776DBA88F4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0F439-C57E-4995-8E28-0F49C7EF09F1}"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AF68-81C1-4732-9946-776DBA88F4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0F439-C57E-4995-8E28-0F49C7EF09F1}"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AF68-81C1-4732-9946-776DBA88F4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0F439-C57E-4995-8E28-0F49C7EF09F1}" type="datetimeFigureOut">
              <a:rPr lang="en-US" smtClean="0"/>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DAF68-81C1-4732-9946-776DBA88F4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0F439-C57E-4995-8E28-0F49C7EF09F1}" type="datetimeFigureOut">
              <a:rPr lang="en-US" smtClean="0"/>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DAF68-81C1-4732-9946-776DBA88F4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0F439-C57E-4995-8E28-0F49C7EF09F1}" type="datetimeFigureOut">
              <a:rPr lang="en-US" smtClean="0"/>
              <a:t>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DAF68-81C1-4732-9946-776DBA88F4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0F439-C57E-4995-8E28-0F49C7EF09F1}"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AF68-81C1-4732-9946-776DBA88F4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0F439-C57E-4995-8E28-0F49C7EF09F1}"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AF68-81C1-4732-9946-776DBA88F4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0F439-C57E-4995-8E28-0F49C7EF09F1}" type="datetimeFigureOut">
              <a:rPr lang="en-US" smtClean="0"/>
              <a:t>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DAF68-81C1-4732-9946-776DBA88F4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ar-IQ" dirty="0" smtClean="0"/>
              <a:t>المحاضرة – السابعه </a:t>
            </a:r>
            <a:endParaRPr lang="en-US" dirty="0"/>
          </a:p>
        </p:txBody>
      </p:sp>
      <p:sp>
        <p:nvSpPr>
          <p:cNvPr id="4" name="Rectangle 3"/>
          <p:cNvSpPr/>
          <p:nvPr/>
        </p:nvSpPr>
        <p:spPr>
          <a:xfrm>
            <a:off x="762000" y="1600200"/>
            <a:ext cx="76567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Photosynthesis</a:t>
            </a:r>
            <a:r>
              <a:rPr lang="ar-IQ"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البناء الضوئي</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75251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100" b="0" i="0" u="sng" strike="noStrike" cap="none" normalizeH="0" baseline="0" dirty="0" smtClean="0">
                <a:ln>
                  <a:noFill/>
                </a:ln>
                <a:solidFill>
                  <a:srgbClr val="FF0000"/>
                </a:solidFill>
                <a:effectLst/>
                <a:latin typeface="Calibri" pitchFamily="34" charset="0"/>
                <a:ea typeface="Calibri" pitchFamily="34" charset="0"/>
                <a:cs typeface="Arial" pitchFamily="34" charset="0"/>
              </a:rPr>
              <a:t>صبغات البناء الضوئي </a:t>
            </a:r>
            <a:r>
              <a:rPr kumimoji="0" lang="en-US" sz="2100" b="0" i="0" u="sng" strike="noStrike" cap="none" normalizeH="0" baseline="0" dirty="0" smtClean="0">
                <a:ln>
                  <a:noFill/>
                </a:ln>
                <a:solidFill>
                  <a:srgbClr val="FF0000"/>
                </a:solidFill>
                <a:effectLst/>
                <a:latin typeface="Calibri" pitchFamily="34" charset="0"/>
                <a:ea typeface="Calibri" pitchFamily="34" charset="0"/>
                <a:cs typeface="Arial" pitchFamily="34" charset="0"/>
              </a:rPr>
              <a:t>Photosynthesis Pigments </a:t>
            </a:r>
            <a:endParaRPr kumimoji="0" lang="en-US" sz="2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هي الصبغات التي لها القابلية على امتصاص طاقة الضوء وهناك انواع مختلفة من هذه الصبغات :</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 صبغات الكلورفيل </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Chlorophyll pigments </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وهذه اهم صبغات عملية البناء او التمثيل الضوئي ولحد اليوم تم اكتشاف ثمانية انواع من صبغات الكلورفيل وهي:  </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كلورفيل </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 </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لونه اخضر مزرق </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Bluish green</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موجود في خلايا النباتات الراقية</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كلورفيل </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b </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لونه اخضر مصفر </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Yellowish green </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وهو ايضا موجود في خلايا النباتات الراقية </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كلورفيل </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 </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وهو موجود في بعض الطالب والدايتومات وثنائية الاسواط </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كلورفيل </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  </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موجود في بعض الطالب الحمراء</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كلورفيل </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 </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هو نوع نادر  من الكلورفيل تم اكتشافه في الطحالب الصفراء الذهبية المسماة </a:t>
            </a:r>
            <a:r>
              <a:rPr kumimoji="0" lang="en-US" sz="2100" b="0"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Vaucheria</a:t>
            </a:r>
            <a:r>
              <a:rPr kumimoji="0" lang="en-US" sz="21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100" b="0"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hamata</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 </a:t>
            </a:r>
            <a:r>
              <a:rPr kumimoji="0" lang="en-US" sz="21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Tribonema</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1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bombycinum</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and </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وآلية عملها لم يتم الكشف عنها بوضوح لحد الان </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كلورفيل </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F </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اكتشف هذا النوع من الكلورفيل في نوع من انواع الطحالب الخضر المزرقة او كما تسمى بالــ </a:t>
            </a:r>
            <a:r>
              <a:rPr kumimoji="0" lang="en-US" sz="21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cyanobacteria</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من طبقة الستروماتوليت العميقة(هي عبارة عن صخور رسوبية موجوده في المياه الضحلة) في المنطقة الغربية من أستراليا بواسطة العالم </a:t>
            </a:r>
            <a:r>
              <a:rPr kumimoji="0" lang="en-US"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Min Chen</a:t>
            </a:r>
            <a:r>
              <a:rPr kumimoji="0" lang="ar-IQ" sz="2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وزملائة. وهذا النوع من  الكلوروفيل يمكن  الكائن الحي من أن يستخدم أقل ما يمكن من ضوء الشمس من الطرف الأقصى لطيف الأشعة تحت الحمراء من أجل التمثيل الضوئي</a:t>
            </a:r>
          </a:p>
          <a:p>
            <a:pPr lvl="1" algn="r" rtl="1">
              <a:buFont typeface="Arial" pitchFamily="34" charset="0"/>
              <a:buChar char="•"/>
            </a:pPr>
            <a:r>
              <a:rPr lang="ar-IQ" sz="2100" dirty="0" smtClean="0"/>
              <a:t>الكلورفيل البكتيري  </a:t>
            </a:r>
            <a:r>
              <a:rPr lang="en-US" sz="2100" dirty="0" err="1" smtClean="0"/>
              <a:t>Bacteriochlorophyll</a:t>
            </a:r>
            <a:r>
              <a:rPr lang="en-US" sz="2100" dirty="0" smtClean="0"/>
              <a:t> </a:t>
            </a:r>
            <a:r>
              <a:rPr lang="ar-IQ" sz="2100" dirty="0" smtClean="0"/>
              <a:t> وهو موجود في البكتريا البنفسجية والخضراء </a:t>
            </a:r>
            <a:endParaRPr lang="en-US" sz="2100" dirty="0" smtClean="0"/>
          </a:p>
          <a:p>
            <a:pPr lvl="1" algn="r" rtl="1">
              <a:buFont typeface="Arial" pitchFamily="34" charset="0"/>
              <a:buChar char="•"/>
            </a:pPr>
            <a:r>
              <a:rPr lang="ar-SA" sz="2100" dirty="0" smtClean="0"/>
              <a:t>كلوروفيل الكلوروبيوم </a:t>
            </a:r>
            <a:r>
              <a:rPr lang="en-US" sz="2100" dirty="0" err="1" smtClean="0"/>
              <a:t>Chlorobium</a:t>
            </a:r>
            <a:r>
              <a:rPr lang="en-US" sz="2100" dirty="0" smtClean="0"/>
              <a:t> chlorophyll</a:t>
            </a:r>
            <a:r>
              <a:rPr lang="ar-SA" sz="2100" dirty="0" smtClean="0"/>
              <a:t> موجود في البكتريا الخضراء ( بكتريا الكبريت )</a:t>
            </a:r>
            <a:endParaRPr lang="en-US" sz="2100" dirty="0" smtClean="0"/>
          </a:p>
          <a:p>
            <a:pPr algn="r" rtl="1"/>
            <a:endParaRPr lang="en-US" sz="2100" dirty="0" smtClean="0"/>
          </a:p>
          <a:p>
            <a:pPr marL="457200" marR="0" lvl="1" indent="0" algn="r" defTabSz="914400" rtl="1" eaLnBrk="0" fontAlgn="base" latinLnBrk="0" hangingPunct="0">
              <a:lnSpc>
                <a:spcPct val="100000"/>
              </a:lnSpc>
              <a:spcBef>
                <a:spcPct val="0"/>
              </a:spcBef>
              <a:spcAft>
                <a:spcPct val="0"/>
              </a:spcAft>
              <a:buClrTx/>
              <a:buSzTx/>
              <a:buFontTx/>
              <a:buAutoNum type="arabicPeriod"/>
              <a:tabLst/>
            </a:pP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التركيب الكيمايئي لجزيئة الكلورفيل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chlorophyll molecular structure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هي عبارة عن جزيئات عضوية معقدة تتكون من مشتقات البورفيرين ، وهي بنية حلقية كبيرة ، غير متماثلة وغير مشبعة تمامًا. في الأساس ، جزيئات الكلوروفيل عبارة عن رباعيات مترافقة</a:t>
            </a: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conjugated </a:t>
            </a:r>
            <a:r>
              <a:rPr kumimoji="0" lang="en-US" sz="2400"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tetrapyrroles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تترافق مع حلقة سيكلوبنتانون</a:t>
            </a:r>
            <a:r>
              <a:rPr kumimoji="0" lang="en-US" sz="2400" b="0" i="0" u="none" strike="noStrike" cap="none" normalizeH="0" baseline="0" dirty="0" err="1" smtClean="0">
                <a:ln>
                  <a:noFill/>
                </a:ln>
                <a:solidFill>
                  <a:srgbClr val="000000"/>
                </a:solidFill>
                <a:effectLst/>
                <a:latin typeface="Calibri" pitchFamily="34" charset="0"/>
                <a:ea typeface="Calibri" pitchFamily="34" charset="0"/>
                <a:cs typeface="Arial" pitchFamily="34" charset="0"/>
              </a:rPr>
              <a:t>cyclopentanone</a:t>
            </a:r>
            <a:r>
              <a:rPr kumimoji="0" lang="en-US" sz="24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ring</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مع الحلقة الثالثة المرتبطة ببعضها البعض بواسطة جسور الميثيلين ، مع الذرة المركزية ، والمغنيسيوم</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l="21296" t="25000" r="30432" b="19860"/>
          <a:stretch>
            <a:fillRect/>
          </a:stretch>
        </p:blipFill>
        <p:spPr bwMode="auto">
          <a:xfrm>
            <a:off x="1447800" y="2209800"/>
            <a:ext cx="57912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470400" algn="l"/>
              </a:tabLst>
            </a:pP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يختلف الكلوروفيل </a:t>
            </a:r>
            <a:r>
              <a:rPr kumimoji="0" lang="ar-IQ"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b </a:t>
            </a: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عن الكلوروفيل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mbria Math" pitchFamily="18" charset="0"/>
              </a:rPr>
              <a:t>a</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من خلال وجود الألدهيد بدلاً من مجموعة الميثيل في الموضع 7. يُعطى تركيب هذا المركب عن طريق أكسدة مجموعة الميثيل إلى الألدهيد  من خلال إنزيم أوكسيجيناز ، والذي يحفز هذا التحويل</a:t>
            </a:r>
            <a:endParaRPr kumimoji="0" lang="ar-IQ"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533400" y="1828800"/>
            <a:ext cx="8305800" cy="47701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27" descr="Major Differences: 10 Differences between Photosystem I and Photosystem II  (PSI vs PSII)"/>
          <p:cNvPicPr>
            <a:picLocks noChangeAspect="1" noChangeArrowheads="1"/>
          </p:cNvPicPr>
          <p:nvPr/>
        </p:nvPicPr>
        <p:blipFill>
          <a:blip r:embed="rId2"/>
          <a:srcRect/>
          <a:stretch>
            <a:fillRect/>
          </a:stretch>
        </p:blipFill>
        <p:spPr bwMode="auto">
          <a:xfrm>
            <a:off x="1981200" y="3810000"/>
            <a:ext cx="5475288" cy="2638425"/>
          </a:xfrm>
          <a:prstGeom prst="rect">
            <a:avLst/>
          </a:prstGeom>
          <a:noFill/>
        </p:spPr>
      </p:pic>
      <p:sp>
        <p:nvSpPr>
          <p:cNvPr id="27657" name="Rectangle 9"/>
          <p:cNvSpPr>
            <a:spLocks noChangeArrowheads="1"/>
          </p:cNvSpPr>
          <p:nvPr/>
        </p:nvSpPr>
        <p:spPr bwMode="auto">
          <a:xfrm>
            <a:off x="0" y="0"/>
            <a:ext cx="914400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ميكانيكية عملية البناء الضوئي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يمكن تقسيم ميكانيكية عملية البناء الضوئي الى اربعة مجاميع </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اربعة مجاميع او معقدات بروتينية منغمسة او مندسة في اغشية الثيلاكويد وهذه المعقدات البروتينية هي: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r" defTabSz="914400" rtl="1" eaLnBrk="0" fontAlgn="base" latinLnBrk="0" hangingPunct="0">
              <a:lnSpc>
                <a:spcPct val="100000"/>
              </a:lnSpc>
              <a:spcBef>
                <a:spcPct val="0"/>
              </a:spcBef>
              <a:spcAft>
                <a:spcPct val="0"/>
              </a:spcAft>
              <a:buClrTx/>
              <a:buSzTx/>
              <a:buFont typeface="+mj-lt"/>
              <a:buAutoNum type="arabicPeriod"/>
              <a:tabLst/>
            </a:pP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النظام الضوئي الاول</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Photo system </a:t>
            </a:r>
            <a:r>
              <a:rPr kumimoji="0" lang="en-US" sz="2400" b="0" i="0" u="none" strike="noStrike" cap="none" normalizeH="0" baseline="0" dirty="0" err="1" smtClean="0">
                <a:ln>
                  <a:noFill/>
                </a:ln>
                <a:solidFill>
                  <a:srgbClr val="FF0000"/>
                </a:solidFill>
                <a:effectLst/>
                <a:latin typeface="Algerian" pitchFamily="82" charset="0"/>
                <a:ea typeface="Times New Roman" pitchFamily="18" charset="0"/>
                <a:cs typeface="Arial" pitchFamily="34" charset="0"/>
              </a:rPr>
              <a:t>i</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وهو </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يشمل جزيئات الكلوروفيل الكارتينويدات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chlorophyll and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carotenid</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Molecules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r" defTabSz="914400" rtl="1" eaLnBrk="0" fontAlgn="base" latinLnBrk="0" hangingPunct="0">
              <a:lnSpc>
                <a:spcPct val="100000"/>
              </a:lnSpc>
              <a:spcBef>
                <a:spcPct val="0"/>
              </a:spcBef>
              <a:spcAft>
                <a:spcPct val="0"/>
              </a:spcAft>
              <a:buClrTx/>
              <a:buSzTx/>
              <a:tabLst/>
            </a:pP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ar-IQ" sz="24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النظام الضوء الثاني </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Photo system </a:t>
            </a:r>
            <a:r>
              <a:rPr kumimoji="0" lang="en-US" sz="2400" b="0" i="0" u="none" strike="noStrike" cap="none" normalizeH="0" baseline="0" dirty="0" smtClean="0">
                <a:ln>
                  <a:noFill/>
                </a:ln>
                <a:solidFill>
                  <a:srgbClr val="FF0000"/>
                </a:solidFill>
                <a:effectLst/>
                <a:latin typeface="Cambria Math" pitchFamily="18" charset="0"/>
                <a:ea typeface="Times New Roman" pitchFamily="18" charset="0"/>
                <a:cs typeface="Arial" pitchFamily="34" charset="0"/>
              </a:rPr>
              <a:t>ΙΙ</a:t>
            </a:r>
            <a:r>
              <a:rPr kumimoji="0" lang="en-US" sz="2400" b="0" i="0" u="none" strike="noStrike" cap="none" normalizeH="0" baseline="0" dirty="0" smtClean="0">
                <a:ln>
                  <a:noFill/>
                </a:ln>
                <a:solidFill>
                  <a:schemeClr val="tx1"/>
                </a:solidFill>
                <a:effectLst/>
                <a:latin typeface="Cambria Math" pitchFamily="18" charset="0"/>
                <a:ea typeface="Times New Roman" pitchFamily="18" charset="0"/>
                <a:cs typeface="Arial" pitchFamily="34" charset="0"/>
              </a:rPr>
              <a:t> </a:t>
            </a:r>
            <a:r>
              <a:rPr kumimoji="0" lang="ar-IQ" sz="2400" b="0" i="0" u="none" strike="noStrike" cap="none" normalizeH="0" baseline="0" dirty="0" smtClean="0">
                <a:ln>
                  <a:noFill/>
                </a:ln>
                <a:solidFill>
                  <a:schemeClr val="tx1"/>
                </a:solidFill>
                <a:effectLst/>
                <a:latin typeface="Cambria Math" pitchFamily="18"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8" name="Rectangle 10"/>
          <p:cNvSpPr>
            <a:spLocks noChangeArrowheads="1"/>
          </p:cNvSpPr>
          <p:nvPr/>
        </p:nvSpPr>
        <p:spPr bwMode="auto">
          <a:xfrm>
            <a:off x="0" y="259080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وهو يحتوي على جزيئات الكلوروفيل والكارتينويدات ايضاً</a:t>
            </a: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ar-IQ"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lvl="0" algn="justLow" rtl="1" fontAlgn="base">
              <a:spcBef>
                <a:spcPct val="0"/>
              </a:spcBef>
              <a:spcAft>
                <a:spcPct val="0"/>
              </a:spcAft>
            </a:pPr>
            <a:r>
              <a:rPr lang="ar-IQ" sz="2800" b="1" dirty="0" smtClean="0">
                <a:latin typeface="Calibri" pitchFamily="34" charset="0"/>
                <a:cs typeface="Arial" pitchFamily="34" charset="0"/>
              </a:rPr>
              <a:t>3. </a:t>
            </a:r>
            <a:r>
              <a:rPr lang="ar-SA" sz="2800" dirty="0" err="1"/>
              <a:t>سايتوكروم</a:t>
            </a:r>
            <a:r>
              <a:rPr lang="en-US" sz="2800" dirty="0"/>
              <a:t> </a:t>
            </a:r>
            <a:r>
              <a:rPr lang="ar-IQ" sz="2800" dirty="0" smtClean="0"/>
              <a:t>و</a:t>
            </a:r>
            <a:r>
              <a:rPr lang="en-US" sz="2800" dirty="0" smtClean="0"/>
              <a:t>    (  </a:t>
            </a:r>
            <a:r>
              <a:rPr lang="en-US" sz="2800" dirty="0" err="1"/>
              <a:t>Cytochrom</a:t>
            </a:r>
            <a:r>
              <a:rPr lang="en-US" sz="2800" dirty="0"/>
              <a:t> b </a:t>
            </a:r>
            <a:r>
              <a:rPr lang="en-US" sz="2800" dirty="0" smtClean="0"/>
              <a:t>and f) </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8600"/>
            <a:ext cx="7315199" cy="461665"/>
          </a:xfrm>
          <a:prstGeom prst="rect">
            <a:avLst/>
          </a:prstGeom>
        </p:spPr>
        <p:txBody>
          <a:bodyPr wrap="square">
            <a:spAutoFit/>
          </a:bodyPr>
          <a:lstStyle/>
          <a:p>
            <a:pPr algn="r" rtl="1"/>
            <a:r>
              <a:rPr lang="ar-IQ" dirty="0" smtClean="0"/>
              <a:t>4</a:t>
            </a:r>
            <a:r>
              <a:rPr lang="ar-IQ" sz="2400" dirty="0" smtClean="0"/>
              <a:t>. انزيم </a:t>
            </a:r>
            <a:r>
              <a:rPr lang="ar-IQ" sz="2400" dirty="0"/>
              <a:t>تخليق  </a:t>
            </a:r>
            <a:r>
              <a:rPr lang="en-US" sz="2400" dirty="0"/>
              <a:t>ATP</a:t>
            </a:r>
            <a:r>
              <a:rPr lang="ar-IQ" sz="2400" dirty="0"/>
              <a:t>     </a:t>
            </a:r>
            <a:r>
              <a:rPr lang="en-US" sz="2400" dirty="0"/>
              <a:t>ATP </a:t>
            </a:r>
            <a:r>
              <a:rPr lang="en-US" sz="2400" dirty="0" err="1"/>
              <a:t>synthase</a:t>
            </a:r>
            <a:endParaRPr lang="en-US" sz="2400" dirty="0"/>
          </a:p>
        </p:txBody>
      </p:sp>
      <p:pic>
        <p:nvPicPr>
          <p:cNvPr id="3" name="Picture 2" descr="ATP synthesis - Encyclopedia of the Environment"/>
          <p:cNvPicPr/>
          <p:nvPr/>
        </p:nvPicPr>
        <p:blipFill>
          <a:blip r:embed="rId2" cstate="print"/>
          <a:srcRect/>
          <a:stretch>
            <a:fillRect/>
          </a:stretch>
        </p:blipFill>
        <p:spPr bwMode="auto">
          <a:xfrm>
            <a:off x="838200" y="914400"/>
            <a:ext cx="7162800" cy="5181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7886"/>
          </a:xfrm>
          <a:prstGeom prst="rect">
            <a:avLst/>
          </a:prstGeom>
        </p:spPr>
        <p:txBody>
          <a:bodyPr wrap="square">
            <a:spAutoFit/>
          </a:bodyPr>
          <a:lstStyle/>
          <a:p>
            <a:pPr algn="r" rtl="1"/>
            <a:r>
              <a:rPr lang="ar-SA" sz="2000" dirty="0"/>
              <a:t>هذه المعقدات الاربعة تقوم بما يطلق عليه تفاعلات الضوء لعملية البناء الضوئي </a:t>
            </a:r>
            <a:r>
              <a:rPr lang="en-US" sz="2000" dirty="0"/>
              <a:t>Light reaction of photo synthesis</a:t>
            </a:r>
            <a:r>
              <a:rPr lang="ar-SA" sz="2000" dirty="0"/>
              <a:t> ان اغشية الثيلاكويد تكون محاطه بارضية سائلة يطلق عليها الستروما (</a:t>
            </a:r>
            <a:r>
              <a:rPr lang="en-US" sz="2000" dirty="0" err="1"/>
              <a:t>Stroma</a:t>
            </a:r>
            <a:r>
              <a:rPr lang="ar-SA" sz="2000" dirty="0"/>
              <a:t>) و تحتوي على: </a:t>
            </a:r>
            <a:endParaRPr lang="en-US" sz="2000" dirty="0"/>
          </a:p>
        </p:txBody>
      </p:sp>
      <p:sp>
        <p:nvSpPr>
          <p:cNvPr id="28673" name="Rectangle 1"/>
          <p:cNvSpPr>
            <a:spLocks noChangeArrowheads="1"/>
          </p:cNvSpPr>
          <p:nvPr/>
        </p:nvSpPr>
        <p:spPr bwMode="auto">
          <a:xfrm>
            <a:off x="152400" y="685800"/>
            <a:ext cx="89916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a:t>
            </a: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-جميع الانزيمات على سبيل المثال </a:t>
            </a:r>
            <a:r>
              <a:rPr kumimoji="0" lang="ar-SA" sz="2000" b="0"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انزيم الرابسكو </a:t>
            </a:r>
            <a:r>
              <a:rPr kumimoji="0" lang="en-US" sz="2000" b="0" i="0" u="none" strike="noStrike" cap="none" normalizeH="0" baseline="0" dirty="0" err="1" smtClean="0">
                <a:ln>
                  <a:noFill/>
                </a:ln>
                <a:solidFill>
                  <a:srgbClr val="00B050"/>
                </a:solidFill>
                <a:effectLst/>
                <a:latin typeface="Calibri" pitchFamily="34" charset="0"/>
                <a:ea typeface="Times New Roman" pitchFamily="18" charset="0"/>
                <a:cs typeface="Arial" pitchFamily="34" charset="0"/>
              </a:rPr>
              <a:t>Rubscio</a:t>
            </a:r>
            <a:r>
              <a:rPr kumimoji="0" lang="en-US" sz="2000" b="0"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 </a:t>
            </a: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الذي هو ضروري للقيام بتفاعلات الظلام للبناء الضوئي اي تحويل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a:t>
            </a:r>
            <a:r>
              <a:rPr kumimoji="0" lang="en-US" sz="20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2</a:t>
            </a: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الى جزيئات عضوية مثل الكلوكوز.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2-عدد من </a:t>
            </a:r>
            <a:r>
              <a:rPr kumimoji="0" lang="ar-SA" sz="2000" b="0"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جزيئات </a:t>
            </a:r>
            <a:r>
              <a:rPr kumimoji="0" lang="en-US" sz="2000" b="0"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DNA</a:t>
            </a:r>
            <a:r>
              <a:rPr kumimoji="0" lang="en-US" sz="2000" b="0" i="0" u="none" strike="noStrike" cap="none" normalizeH="0" baseline="0" dirty="0" smtClean="0">
                <a:ln>
                  <a:noFill/>
                </a:ln>
                <a:solidFill>
                  <a:srgbClr val="92D050"/>
                </a:solidFill>
                <a:effectLst/>
                <a:latin typeface="Calibri" pitchFamily="34" charset="0"/>
                <a:ea typeface="Times New Roman" pitchFamily="18" charset="0"/>
                <a:cs typeface="Arial" pitchFamily="34" charset="0"/>
              </a:rPr>
              <a:t> </a:t>
            </a: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المتماثلة (المتشابهه) كل منها يحتوي على هيئة جينية كاملة للبلاستيده ,وهذه الجينات تقوم بالشفر لبعض الجزيئات التي تحتاجها البلاستيده الخضراء للقيام بوظيفتها اما بالنسبه للجزيئات الاخرى التي تحتاجها البلاستيده فهذه يتم الشفر لها بواسطة الجينات الموجودة في نواة الخلية و تحدث لها عملية ترجمة في السايتوبلازم ثم تنقل هذه الجزيئات الى البلاستيده الخضراء.</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Plastids- Definition, Structure, Types, Functions and Diagram"/>
          <p:cNvPicPr/>
          <p:nvPr/>
        </p:nvPicPr>
        <p:blipFill>
          <a:blip r:embed="rId2"/>
          <a:srcRect/>
          <a:stretch>
            <a:fillRect/>
          </a:stretch>
        </p:blipFill>
        <p:spPr bwMode="auto">
          <a:xfrm>
            <a:off x="990600" y="2743200"/>
            <a:ext cx="6781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28600" y="3048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عملية البناء الضوئي</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هي عملية الامتصاص الطاقة الضوئية و استخدامها لتحويل ثنائي اوكسيد الكربون والماء الى سكريات اي خزن تلك الطاقة (طاقة الضوء) في الاواصر الكيميائية للسكريات المعادلة العامة للبناء الضوئي هي</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9" name="Picture 5"/>
          <p:cNvPicPr>
            <a:picLocks noChangeAspect="1" noChangeArrowheads="1"/>
          </p:cNvPicPr>
          <p:nvPr/>
        </p:nvPicPr>
        <p:blipFill>
          <a:blip r:embed="rId2"/>
          <a:srcRect/>
          <a:stretch>
            <a:fillRect/>
          </a:stretch>
        </p:blipFill>
        <p:spPr bwMode="auto">
          <a:xfrm>
            <a:off x="369067" y="1519754"/>
            <a:ext cx="8101066" cy="385246"/>
          </a:xfrm>
          <a:prstGeom prst="rect">
            <a:avLst/>
          </a:prstGeom>
          <a:noFill/>
          <a:ln w="9525">
            <a:noFill/>
            <a:miter lim="800000"/>
            <a:headEnd/>
            <a:tailEnd/>
          </a:ln>
          <a:effectLst/>
        </p:spPr>
      </p:pic>
      <p:sp>
        <p:nvSpPr>
          <p:cNvPr id="31750" name="Text Box 6"/>
          <p:cNvSpPr txBox="1">
            <a:spLocks noChangeArrowheads="1"/>
          </p:cNvSpPr>
          <p:nvPr/>
        </p:nvSpPr>
        <p:spPr bwMode="auto">
          <a:xfrm>
            <a:off x="3687169" y="1364298"/>
            <a:ext cx="1165225" cy="39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00B050"/>
                </a:solidFill>
                <a:effectLst/>
                <a:latin typeface="Arial" pitchFamily="34" charset="0"/>
                <a:ea typeface="Arial" pitchFamily="34" charset="0"/>
                <a:cs typeface="Arial" pitchFamily="34" charset="0"/>
              </a:rPr>
              <a:t>chloroplast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32982" y="464820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هذا التفاعل لا يمكن ان يحدث بصورة مباشرة كما هو مكتوب. ان عملية البناء الضوئي هي عبارة عن تفاعل اكسدة واختزال تسير بواسطة الضوء وبصورة عامة تتضمن الانتقال المستمر للالكترونات بين الذرات. فالاختزال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reaction </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هو اكتساب الالكترون او ا</a:t>
            </a:r>
            <a:r>
              <a:rPr lang="ar-IQ" sz="2400" dirty="0" smtClean="0">
                <a:latin typeface="Calibri" pitchFamily="34" charset="0"/>
                <a:ea typeface="Times New Roman" pitchFamily="18" charset="0"/>
                <a:cs typeface="Arial" pitchFamily="34" charset="0"/>
              </a:rPr>
              <a:t>كثر</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اما </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الاكسدة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oxidation </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هي عباره عن فقد الكترون او </a:t>
            </a:r>
            <a:r>
              <a:rPr lang="ar-IQ" sz="2400" dirty="0" smtClean="0">
                <a:latin typeface="Calibri" pitchFamily="34" charset="0"/>
                <a:ea typeface="Times New Roman" pitchFamily="18" charset="0"/>
                <a:cs typeface="Arial" pitchFamily="34" charset="0"/>
              </a:rPr>
              <a:t>كثر</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مستطيل 1"/>
          <p:cNvSpPr/>
          <p:nvPr/>
        </p:nvSpPr>
        <p:spPr>
          <a:xfrm>
            <a:off x="862430" y="2506396"/>
            <a:ext cx="2478114" cy="369332"/>
          </a:xfrm>
          <a:prstGeom prst="rect">
            <a:avLst/>
          </a:prstGeom>
        </p:spPr>
        <p:txBody>
          <a:bodyPr wrap="none">
            <a:spAutoFit/>
          </a:bodyPr>
          <a:lstStyle/>
          <a:p>
            <a:r>
              <a:rPr lang="en-US" dirty="0">
                <a:solidFill>
                  <a:srgbClr val="00B0F0"/>
                </a:solidFill>
                <a:latin typeface="Calibri" panose="020F0502020204030204" pitchFamily="34" charset="0"/>
                <a:ea typeface="Times New Roman" panose="02020603050405020304" pitchFamily="18" charset="0"/>
                <a:cs typeface="Arial" panose="020B0604020202020204" pitchFamily="34" charset="0"/>
              </a:rPr>
              <a:t>2H</a:t>
            </a:r>
            <a:r>
              <a:rPr lang="en-US" baseline="-25000" dirty="0">
                <a:solidFill>
                  <a:srgbClr val="00B0F0"/>
                </a:solidFill>
                <a:latin typeface="Calibri" panose="020F0502020204030204" pitchFamily="34" charset="0"/>
                <a:ea typeface="Times New Roman" panose="02020603050405020304" pitchFamily="18" charset="0"/>
                <a:cs typeface="Arial" panose="020B0604020202020204" pitchFamily="34" charset="0"/>
              </a:rPr>
              <a:t>2</a:t>
            </a:r>
            <a:r>
              <a:rPr lang="en-US" dirty="0">
                <a:solidFill>
                  <a:srgbClr val="00B0F0"/>
                </a:solidFill>
                <a:latin typeface="Calibri" panose="020F0502020204030204" pitchFamily="34" charset="0"/>
                <a:ea typeface="Times New Roman" panose="02020603050405020304" pitchFamily="18" charset="0"/>
                <a:cs typeface="Arial" panose="020B0604020202020204" pitchFamily="34" charset="0"/>
              </a:rPr>
              <a:t>o        </a:t>
            </a:r>
            <a:r>
              <a:rPr lang="en-US" dirty="0" smtClean="0">
                <a:solidFill>
                  <a:srgbClr val="00B0F0"/>
                </a:solidFill>
                <a:latin typeface="Calibri" panose="020F0502020204030204" pitchFamily="34" charset="0"/>
                <a:ea typeface="Times New Roman" panose="02020603050405020304" pitchFamily="18" charset="0"/>
                <a:cs typeface="Arial" panose="020B0604020202020204" pitchFamily="34" charset="0"/>
              </a:rPr>
              <a:t>      4e </a:t>
            </a:r>
            <a:r>
              <a:rPr lang="en-US" dirty="0">
                <a:solidFill>
                  <a:srgbClr val="00B0F0"/>
                </a:solidFill>
                <a:latin typeface="Calibri" panose="020F0502020204030204" pitchFamily="34" charset="0"/>
                <a:ea typeface="Times New Roman" panose="02020603050405020304" pitchFamily="18" charset="0"/>
                <a:cs typeface="Arial" panose="020B0604020202020204" pitchFamily="34" charset="0"/>
              </a:rPr>
              <a:t>+4H</a:t>
            </a:r>
            <a:r>
              <a:rPr lang="en-US" baseline="30000" dirty="0">
                <a:solidFill>
                  <a:srgbClr val="00B0F0"/>
                </a:solidFill>
                <a:latin typeface="Calibri" panose="020F0502020204030204" pitchFamily="34" charset="0"/>
                <a:ea typeface="Times New Roman" panose="02020603050405020304" pitchFamily="18" charset="0"/>
                <a:cs typeface="Arial" panose="020B0604020202020204" pitchFamily="34" charset="0"/>
              </a:rPr>
              <a:t>+</a:t>
            </a:r>
            <a:r>
              <a:rPr lang="en-US" dirty="0">
                <a:solidFill>
                  <a:srgbClr val="00B0F0"/>
                </a:solidFill>
                <a:latin typeface="Calibri" panose="020F0502020204030204" pitchFamily="34" charset="0"/>
                <a:ea typeface="Times New Roman" panose="02020603050405020304" pitchFamily="18" charset="0"/>
                <a:cs typeface="Arial" panose="020B0604020202020204" pitchFamily="34" charset="0"/>
              </a:rPr>
              <a:t>+o</a:t>
            </a:r>
            <a:r>
              <a:rPr lang="en-US" baseline="-25000" dirty="0">
                <a:solidFill>
                  <a:srgbClr val="00B0F0"/>
                </a:solidFill>
                <a:latin typeface="Calibri" panose="020F0502020204030204" pitchFamily="34" charset="0"/>
                <a:ea typeface="Times New Roman" panose="02020603050405020304" pitchFamily="18" charset="0"/>
                <a:cs typeface="Arial" panose="020B0604020202020204" pitchFamily="34" charset="0"/>
              </a:rPr>
              <a:t>2 </a:t>
            </a:r>
            <a:endParaRPr lang="ar-IQ"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cxnSp>
        <p:nvCxnSpPr>
          <p:cNvPr id="11" name="Straight Arrow Connector 6"/>
          <p:cNvCxnSpPr>
            <a:cxnSpLocks/>
          </p:cNvCxnSpPr>
          <p:nvPr/>
        </p:nvCxnSpPr>
        <p:spPr>
          <a:xfrm>
            <a:off x="5215890" y="898525"/>
            <a:ext cx="525780" cy="0"/>
          </a:xfrm>
          <a:prstGeom prst="straightConnector1">
            <a:avLst/>
          </a:prstGeom>
          <a:noFill/>
          <a:ln w="9525" cap="flat" cmpd="sng" algn="ctr">
            <a:solidFill>
              <a:srgbClr val="4F81BD">
                <a:shade val="95000"/>
                <a:satMod val="105000"/>
              </a:srgbClr>
            </a:solidFill>
            <a:prstDash val="solid"/>
            <a:tailEnd type="arrow"/>
          </a:ln>
          <a:effectLst/>
        </p:spPr>
      </p:cxnSp>
      <p:sp>
        <p:nvSpPr>
          <p:cNvPr id="4" name="Rectangle 3"/>
          <p:cNvSpPr>
            <a:spLocks noChangeArrowheads="1"/>
          </p:cNvSpPr>
          <p:nvPr/>
        </p:nvSpPr>
        <p:spPr bwMode="auto">
          <a:xfrm>
            <a:off x="676258" y="3392810"/>
            <a:ext cx="28504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B0F0"/>
                </a:solidFill>
                <a:effectLst/>
                <a:latin typeface="Calibri" panose="020F0502020204030204" pitchFamily="34" charset="0"/>
                <a:ea typeface="Times New Roman" panose="02020603050405020304" pitchFamily="18" charset="0"/>
                <a:cs typeface="Arial" panose="020B0604020202020204" pitchFamily="34" charset="0"/>
              </a:rPr>
              <a:t>Co</a:t>
            </a:r>
            <a:r>
              <a:rPr kumimoji="0" lang="en-US" b="0" i="0" u="none" strike="noStrike" cap="none" normalizeH="0" baseline="-30000" dirty="0" smtClean="0">
                <a:ln>
                  <a:noFill/>
                </a:ln>
                <a:solidFill>
                  <a:srgbClr val="00B0F0"/>
                </a:solidFill>
                <a:effectLst/>
                <a:latin typeface="Calibri" panose="020F0502020204030204" pitchFamily="34" charset="0"/>
                <a:ea typeface="Times New Roman" panose="02020603050405020304" pitchFamily="18" charset="0"/>
                <a:cs typeface="Arial" panose="020B0604020202020204" pitchFamily="34" charset="0"/>
              </a:rPr>
              <a:t>2</a:t>
            </a:r>
            <a:r>
              <a:rPr kumimoji="0" lang="en-US" b="0" i="0" u="none" strike="noStrike" cap="none" normalizeH="0" baseline="0" dirty="0" smtClean="0">
                <a:ln>
                  <a:noFill/>
                </a:ln>
                <a:solidFill>
                  <a:srgbClr val="00B0F0"/>
                </a:solidFill>
                <a:effectLst/>
                <a:latin typeface="Calibri" panose="020F0502020204030204" pitchFamily="34" charset="0"/>
                <a:ea typeface="Times New Roman" panose="02020603050405020304" pitchFamily="18" charset="0"/>
                <a:cs typeface="Arial" panose="020B0604020202020204" pitchFamily="34" charset="0"/>
              </a:rPr>
              <a:t>+4e+4H</a:t>
            </a:r>
            <a:r>
              <a:rPr kumimoji="0" lang="en-US" b="0" i="0" u="none" strike="noStrike" cap="none" normalizeH="0" baseline="30000" dirty="0" smtClean="0">
                <a:ln>
                  <a:noFill/>
                </a:ln>
                <a:solidFill>
                  <a:srgbClr val="00B0F0"/>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b="0" i="0" u="none" strike="noStrike" cap="none" normalizeH="0" baseline="0" dirty="0" smtClean="0">
                <a:ln>
                  <a:noFill/>
                </a:ln>
                <a:solidFill>
                  <a:srgbClr val="00B0F0"/>
                </a:solidFill>
                <a:effectLst/>
                <a:latin typeface="Calibri" panose="020F0502020204030204" pitchFamily="34" charset="0"/>
                <a:ea typeface="Times New Roman" panose="02020603050405020304" pitchFamily="18" charset="0"/>
                <a:cs typeface="Arial" panose="020B0604020202020204" pitchFamily="34" charset="0"/>
              </a:rPr>
              <a:t>            Ch</a:t>
            </a:r>
            <a:r>
              <a:rPr kumimoji="0" lang="en-US" b="0" i="0" u="none" strike="noStrike" cap="none" normalizeH="0" baseline="-30000" dirty="0" smtClean="0">
                <a:ln>
                  <a:noFill/>
                </a:ln>
                <a:solidFill>
                  <a:srgbClr val="00B0F0"/>
                </a:solidFill>
                <a:effectLst/>
                <a:latin typeface="Calibri" panose="020F0502020204030204" pitchFamily="34" charset="0"/>
                <a:ea typeface="Times New Roman" panose="02020603050405020304" pitchFamily="18" charset="0"/>
                <a:cs typeface="Arial" panose="020B0604020202020204" pitchFamily="34" charset="0"/>
              </a:rPr>
              <a:t>2</a:t>
            </a:r>
            <a:r>
              <a:rPr kumimoji="0" lang="en-US" b="0" i="0" u="none" strike="noStrike" cap="none" normalizeH="0" baseline="0" dirty="0" smtClean="0">
                <a:ln>
                  <a:noFill/>
                </a:ln>
                <a:solidFill>
                  <a:srgbClr val="00B0F0"/>
                </a:solidFill>
                <a:effectLst/>
                <a:latin typeface="Calibri" panose="020F0502020204030204" pitchFamily="34" charset="0"/>
                <a:ea typeface="Times New Roman" panose="02020603050405020304" pitchFamily="18" charset="0"/>
                <a:cs typeface="Arial" panose="020B0604020202020204" pitchFamily="34" charset="0"/>
              </a:rPr>
              <a:t>o+H</a:t>
            </a:r>
            <a:r>
              <a:rPr kumimoji="0" lang="en-US" b="0" i="0" u="none" strike="noStrike" cap="none" normalizeH="0" baseline="-30000" dirty="0" smtClean="0">
                <a:ln>
                  <a:noFill/>
                </a:ln>
                <a:solidFill>
                  <a:srgbClr val="00B0F0"/>
                </a:solidFill>
                <a:effectLst/>
                <a:latin typeface="Calibri" panose="020F0502020204030204" pitchFamily="34" charset="0"/>
                <a:ea typeface="Times New Roman" panose="02020603050405020304" pitchFamily="18" charset="0"/>
                <a:cs typeface="Arial" panose="020B0604020202020204" pitchFamily="34" charset="0"/>
              </a:rPr>
              <a:t>2</a:t>
            </a:r>
            <a:r>
              <a:rPr kumimoji="0" lang="en-US" b="0" i="0" u="none" strike="noStrike" cap="none" normalizeH="0" baseline="0" dirty="0" smtClean="0">
                <a:ln>
                  <a:noFill/>
                </a:ln>
                <a:solidFill>
                  <a:srgbClr val="00B0F0"/>
                </a:solidFill>
                <a:effectLst/>
                <a:latin typeface="Calibri" panose="020F0502020204030204" pitchFamily="34" charset="0"/>
                <a:ea typeface="Times New Roman" panose="02020603050405020304" pitchFamily="18" charset="0"/>
                <a:cs typeface="Arial" panose="020B0604020202020204" pitchFamily="34" charset="0"/>
              </a:rPr>
              <a:t>o</a:t>
            </a:r>
            <a:endParaRPr kumimoji="0" lang="en-US" b="0" i="0" u="none" strike="noStrike" cap="none" normalizeH="0" baseline="0" dirty="0" smtClean="0">
              <a:ln>
                <a:noFill/>
              </a:ln>
              <a:solidFill>
                <a:schemeClr val="tx1"/>
              </a:solidFill>
              <a:effectLst/>
              <a:latin typeface="Arial" panose="020B0604020202020204" pitchFamily="34" charset="0"/>
            </a:endParaRPr>
          </a:p>
        </p:txBody>
      </p:sp>
      <p:cxnSp>
        <p:nvCxnSpPr>
          <p:cNvPr id="13" name="Straight Arrow Connector 6"/>
          <p:cNvCxnSpPr>
            <a:cxnSpLocks/>
          </p:cNvCxnSpPr>
          <p:nvPr/>
        </p:nvCxnSpPr>
        <p:spPr>
          <a:xfrm>
            <a:off x="1575707" y="2691062"/>
            <a:ext cx="525780"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4" name="Straight Arrow Connector 6"/>
          <p:cNvCxnSpPr>
            <a:cxnSpLocks/>
          </p:cNvCxnSpPr>
          <p:nvPr/>
        </p:nvCxnSpPr>
        <p:spPr>
          <a:xfrm>
            <a:off x="1974899" y="3577476"/>
            <a:ext cx="525780" cy="0"/>
          </a:xfrm>
          <a:prstGeom prst="straightConnector1">
            <a:avLst/>
          </a:prstGeom>
          <a:noFill/>
          <a:ln w="9525" cap="flat" cmpd="sng" algn="ctr">
            <a:solidFill>
              <a:srgbClr val="4F81BD">
                <a:shade val="95000"/>
                <a:satMod val="105000"/>
              </a:srgbClr>
            </a:solidFill>
            <a:prstDash val="solid"/>
            <a:tailEnd type="arrow"/>
          </a:ln>
          <a:effectLst/>
        </p:spPr>
      </p:cxnSp>
      <p:pic>
        <p:nvPicPr>
          <p:cNvPr id="15" name="Picture 42"/>
          <p:cNvPicPr/>
          <p:nvPr/>
        </p:nvPicPr>
        <p:blipFill>
          <a:blip r:embed="rId3"/>
          <a:srcRect l="49250" t="17949" r="14247" b="11067"/>
          <a:stretch>
            <a:fillRect/>
          </a:stretch>
        </p:blipFill>
        <p:spPr bwMode="auto">
          <a:xfrm>
            <a:off x="4419600" y="2298070"/>
            <a:ext cx="1986280" cy="218948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228600"/>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معلوماتنا عن ميكانيكية البناء الضوئي جاءت لاول مرة من التجارب التي قام باجرائها الباحث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van </a:t>
            </a:r>
            <a:r>
              <a:rPr kumimoji="0" lang="en-US" sz="28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neil</a:t>
            </a:r>
            <a:r>
              <a:rPr kumimoji="0" lang="ar-SA"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)في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1920's</a:t>
            </a:r>
            <a:r>
              <a:rPr kumimoji="0" lang="ar-IQ"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في </a:t>
            </a:r>
            <a:r>
              <a:rPr kumimoji="0" lang="ar-SA"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العشرينيات استخدم هذا الباحث البكتيريا البنائية الضوئية غير المحرره او المطلقة للاوكسجين مثل بكتيريا الكبريت المركزية. </a:t>
            </a:r>
            <a:endPar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الــبكتريا الأرجوانية</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purple bacteria</a:t>
            </a:r>
            <a:r>
              <a:rPr kumimoji="0" lang="ar-SA"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a:t>
            </a:r>
            <a:r>
              <a:rPr kumimoji="0" lang="ar-IQ"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الــبكتريا الخضراء ـ</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Green Bacteria</a:t>
            </a:r>
            <a:r>
              <a:rPr kumimoji="0" lang="ar-IQ"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فهي تستخدم مانح </a:t>
            </a:r>
            <a:r>
              <a:rPr kumimoji="0" lang="ar-IQ" sz="28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اخرللكترون</a:t>
            </a:r>
            <a:r>
              <a:rPr kumimoji="0" lang="ar-IQ"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غير الماء يمكن ان يكون الكبريت فعملية التركيب الضوئي في هذه البكتريا هي عملية لاهوائية. </a:t>
            </a:r>
            <a:r>
              <a:rPr lang="ar-IQ" sz="2800" dirty="0" smtClean="0">
                <a:latin typeface="Calibri" pitchFamily="34" charset="0"/>
                <a:ea typeface="Times New Roman" pitchFamily="18" charset="0"/>
                <a:cs typeface="Arial" pitchFamily="34" charset="0"/>
              </a:rPr>
              <a:t>ان </a:t>
            </a:r>
            <a:r>
              <a:rPr kumimoji="0" lang="ar-IQ"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جميع بكتريا التمثيل الضوئي تستطيع ان تختزل كبريتيد الهيدروجين كما في المعادله</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صورة 1"/>
          <p:cNvPicPr>
            <a:picLocks noChangeAspect="1"/>
          </p:cNvPicPr>
          <p:nvPr/>
        </p:nvPicPr>
        <p:blipFill>
          <a:blip r:embed="rId2"/>
          <a:stretch>
            <a:fillRect/>
          </a:stretch>
        </p:blipFill>
        <p:spPr>
          <a:xfrm>
            <a:off x="-5181600" y="3962400"/>
            <a:ext cx="15625402" cy="8839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5181600" y="2377777"/>
            <a:ext cx="15625402" cy="883997"/>
          </a:xfrm>
          <a:prstGeom prst="rect">
            <a:avLst/>
          </a:prstGeom>
        </p:spPr>
      </p:pic>
      <p:sp>
        <p:nvSpPr>
          <p:cNvPr id="3" name="مستطيل 2"/>
          <p:cNvSpPr/>
          <p:nvPr/>
        </p:nvSpPr>
        <p:spPr>
          <a:xfrm>
            <a:off x="22274" y="206929"/>
            <a:ext cx="8763000" cy="338554"/>
          </a:xfrm>
          <a:prstGeom prst="rect">
            <a:avLst/>
          </a:prstGeom>
        </p:spPr>
        <p:txBody>
          <a:bodyPr wrap="square">
            <a:spAutoFit/>
          </a:bodyPr>
          <a:lstStyle/>
          <a:p>
            <a:pPr lvl="0" algn="r" rtl="1" eaLnBrk="0" fontAlgn="base" hangingPunct="0">
              <a:spcBef>
                <a:spcPct val="0"/>
              </a:spcBef>
              <a:spcAft>
                <a:spcPct val="0"/>
              </a:spcAft>
            </a:pPr>
            <a:r>
              <a:rPr lang="en-US" sz="1600" dirty="0" smtClean="0">
                <a:solidFill>
                  <a:prstClr val="black"/>
                </a:solidFill>
                <a:latin typeface="Calibri" pitchFamily="34" charset="0"/>
                <a:ea typeface="Times New Roman" pitchFamily="18" charset="0"/>
                <a:cs typeface="Arial" pitchFamily="34" charset="0"/>
              </a:rPr>
              <a:t>: </a:t>
            </a:r>
            <a:endParaRPr lang="en-US" dirty="0">
              <a:solidFill>
                <a:prstClr val="black"/>
              </a:solidFill>
              <a:latin typeface="Arial" pitchFamily="34" charset="0"/>
              <a:cs typeface="Arial" pitchFamily="34" charset="0"/>
            </a:endParaRPr>
          </a:p>
        </p:txBody>
      </p:sp>
      <p:sp>
        <p:nvSpPr>
          <p:cNvPr id="4" name="مستطيل 3"/>
          <p:cNvSpPr/>
          <p:nvPr/>
        </p:nvSpPr>
        <p:spPr>
          <a:xfrm>
            <a:off x="533400" y="376206"/>
            <a:ext cx="8505092" cy="1815882"/>
          </a:xfrm>
          <a:prstGeom prst="rect">
            <a:avLst/>
          </a:prstGeom>
        </p:spPr>
        <p:txBody>
          <a:bodyPr wrap="square">
            <a:spAutoFit/>
          </a:bodyPr>
          <a:lstStyle/>
          <a:p>
            <a:r>
              <a:rPr lang="ar-IQ" sz="2800" dirty="0" smtClean="0">
                <a:solidFill>
                  <a:prstClr val="black"/>
                </a:solidFill>
                <a:latin typeface="Calibri" pitchFamily="34" charset="0"/>
                <a:ea typeface="Times New Roman" pitchFamily="18" charset="0"/>
              </a:rPr>
              <a:t>عند مقارنة </a:t>
            </a:r>
            <a:r>
              <a:rPr lang="ar-SA" sz="2800" dirty="0" smtClean="0">
                <a:solidFill>
                  <a:prstClr val="black"/>
                </a:solidFill>
                <a:latin typeface="Calibri" pitchFamily="34" charset="0"/>
                <a:ea typeface="Times New Roman" pitchFamily="18" charset="0"/>
              </a:rPr>
              <a:t>هذه المعادلة مع تلك التي تحدث في النباتات الخضراء </a:t>
            </a:r>
            <a:r>
              <a:rPr lang="ar-IQ" sz="2800" dirty="0" smtClean="0">
                <a:solidFill>
                  <a:prstClr val="black"/>
                </a:solidFill>
                <a:latin typeface="Calibri" pitchFamily="34" charset="0"/>
                <a:ea typeface="Times New Roman" pitchFamily="18" charset="0"/>
              </a:rPr>
              <a:t>نلاحظ </a:t>
            </a:r>
            <a:r>
              <a:rPr lang="ar-SA" sz="2800" dirty="0" smtClean="0">
                <a:solidFill>
                  <a:prstClr val="black"/>
                </a:solidFill>
                <a:latin typeface="Calibri" pitchFamily="34" charset="0"/>
                <a:ea typeface="Times New Roman" pitchFamily="18" charset="0"/>
              </a:rPr>
              <a:t>عدم انطلاق الاوكسجين مما يعني ان الماء هو مصدر الاكسجين المطلق في عملية البناء الضوئي </a:t>
            </a:r>
            <a:r>
              <a:rPr lang="ar-IQ" sz="2800" dirty="0" smtClean="0">
                <a:solidFill>
                  <a:prstClr val="black"/>
                </a:solidFill>
                <a:latin typeface="Calibri" pitchFamily="34" charset="0"/>
                <a:ea typeface="Times New Roman" pitchFamily="18" charset="0"/>
              </a:rPr>
              <a:t>وهو</a:t>
            </a:r>
            <a:r>
              <a:rPr lang="ar-SA" sz="2800" dirty="0" smtClean="0">
                <a:solidFill>
                  <a:prstClr val="black"/>
                </a:solidFill>
                <a:latin typeface="Calibri" pitchFamily="34" charset="0"/>
                <a:ea typeface="Times New Roman" pitchFamily="18" charset="0"/>
              </a:rPr>
              <a:t> ايضاً </a:t>
            </a:r>
            <a:r>
              <a:rPr lang="ar-SA" sz="2800" dirty="0" err="1" smtClean="0">
                <a:solidFill>
                  <a:prstClr val="black"/>
                </a:solidFill>
                <a:latin typeface="Calibri" pitchFamily="34" charset="0"/>
                <a:ea typeface="Times New Roman" pitchFamily="18" charset="0"/>
              </a:rPr>
              <a:t>مصدرالالكترونات</a:t>
            </a:r>
            <a:r>
              <a:rPr lang="ar-SA" sz="2800" dirty="0" smtClean="0">
                <a:solidFill>
                  <a:prstClr val="black"/>
                </a:solidFill>
                <a:latin typeface="Calibri" pitchFamily="34" charset="0"/>
                <a:ea typeface="Times New Roman" pitchFamily="18" charset="0"/>
              </a:rPr>
              <a:t> التي تستخدم في </a:t>
            </a:r>
            <a:r>
              <a:rPr lang="en-US" sz="2800" dirty="0" smtClean="0">
                <a:solidFill>
                  <a:prstClr val="black"/>
                </a:solidFill>
                <a:latin typeface="Calibri" pitchFamily="34" charset="0"/>
                <a:ea typeface="Times New Roman" pitchFamily="18" charset="0"/>
                <a:cs typeface="Arial" pitchFamily="34" charset="0"/>
              </a:rPr>
              <a:t>CO</a:t>
            </a:r>
            <a:r>
              <a:rPr lang="en-US" sz="2800" baseline="-30000" dirty="0" smtClean="0">
                <a:solidFill>
                  <a:prstClr val="black"/>
                </a:solidFill>
                <a:latin typeface="Calibri" pitchFamily="34" charset="0"/>
                <a:ea typeface="Times New Roman" pitchFamily="18" charset="0"/>
                <a:cs typeface="Arial" pitchFamily="34" charset="0"/>
              </a:rPr>
              <a:t>2</a:t>
            </a:r>
            <a:r>
              <a:rPr lang="ar-SA" sz="2400" dirty="0" smtClean="0">
                <a:solidFill>
                  <a:prstClr val="black"/>
                </a:solidFill>
                <a:latin typeface="Calibri" pitchFamily="34" charset="0"/>
                <a:ea typeface="Times New Roman" pitchFamily="18" charset="0"/>
              </a:rPr>
              <a:t>اختزا</a:t>
            </a:r>
            <a:r>
              <a:rPr lang="ar-IQ" sz="2400" dirty="0" smtClean="0">
                <a:solidFill>
                  <a:prstClr val="black"/>
                </a:solidFill>
                <a:latin typeface="Calibri" pitchFamily="34" charset="0"/>
                <a:ea typeface="Times New Roman" pitchFamily="18" charset="0"/>
              </a:rPr>
              <a:t>ل</a:t>
            </a:r>
            <a:r>
              <a:rPr lang="ar-IQ" dirty="0" smtClean="0">
                <a:solidFill>
                  <a:prstClr val="black"/>
                </a:solidFill>
                <a:latin typeface="Calibri" pitchFamily="34" charset="0"/>
                <a:ea typeface="Times New Roman" pitchFamily="18" charset="0"/>
              </a:rPr>
              <a:t> </a:t>
            </a:r>
            <a:endParaRPr lang="ar-IQ" dirty="0"/>
          </a:p>
        </p:txBody>
      </p:sp>
      <p:pic>
        <p:nvPicPr>
          <p:cNvPr id="5" name="صورة 4"/>
          <p:cNvPicPr>
            <a:picLocks noChangeAspect="1"/>
          </p:cNvPicPr>
          <p:nvPr/>
        </p:nvPicPr>
        <p:blipFill>
          <a:blip r:embed="rId3"/>
          <a:stretch>
            <a:fillRect/>
          </a:stretch>
        </p:blipFill>
        <p:spPr>
          <a:xfrm>
            <a:off x="-305547" y="3768328"/>
            <a:ext cx="10717697" cy="512108"/>
          </a:xfrm>
          <a:prstGeom prst="rect">
            <a:avLst/>
          </a:prstGeom>
        </p:spPr>
      </p:pic>
      <p:sp>
        <p:nvSpPr>
          <p:cNvPr id="6" name="مستطيل 5"/>
          <p:cNvSpPr/>
          <p:nvPr/>
        </p:nvSpPr>
        <p:spPr>
          <a:xfrm>
            <a:off x="685800" y="4648200"/>
            <a:ext cx="8023274" cy="523220"/>
          </a:xfrm>
          <a:prstGeom prst="rect">
            <a:avLst/>
          </a:prstGeom>
        </p:spPr>
        <p:txBody>
          <a:bodyPr wrap="square">
            <a:spAutoFit/>
          </a:bodyPr>
          <a:lstStyle/>
          <a:p>
            <a:pPr lvl="0" algn="justLow" rtl="1" fontAlgn="base">
              <a:spcBef>
                <a:spcPct val="0"/>
              </a:spcBef>
              <a:spcAft>
                <a:spcPct val="0"/>
              </a:spcAft>
            </a:pPr>
            <a:r>
              <a:rPr lang="ar-SA" sz="2800" dirty="0" smtClean="0">
                <a:solidFill>
                  <a:prstClr val="black"/>
                </a:solidFill>
                <a:latin typeface="Calibri" pitchFamily="34" charset="0"/>
                <a:ea typeface="Times New Roman" pitchFamily="18" charset="0"/>
              </a:rPr>
              <a:t>:</a:t>
            </a:r>
            <a:endParaRPr lang="ar-SA" sz="2800" dirty="0">
              <a:solidFill>
                <a:prstClr val="black"/>
              </a:solidFill>
              <a:latin typeface="Arial" pitchFamily="34" charset="0"/>
            </a:endParaRPr>
          </a:p>
        </p:txBody>
      </p:sp>
    </p:spTree>
    <p:extLst>
      <p:ext uri="{BB962C8B-B14F-4D97-AF65-F5344CB8AC3E}">
        <p14:creationId xmlns:p14="http://schemas.microsoft.com/office/powerpoint/2010/main" val="265918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27025" y="2160064"/>
            <a:ext cx="9525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r" rtl="1" fontAlgn="base">
              <a:spcBef>
                <a:spcPct val="0"/>
              </a:spcBef>
              <a:spcAft>
                <a:spcPct val="0"/>
              </a:spcAft>
              <a:buFontTx/>
              <a:buChar char="•"/>
            </a:pPr>
            <a:r>
              <a:rPr kumimoji="0" lang="ar-IQ" sz="2400" b="0" i="0" u="none" strike="noStrike" cap="none" normalizeH="0" baseline="0" dirty="0" smtClean="0">
                <a:ln>
                  <a:noFill/>
                </a:ln>
                <a:solidFill>
                  <a:srgbClr val="92D050"/>
                </a:solidFill>
                <a:effectLst/>
                <a:latin typeface="Calibri" pitchFamily="34" charset="0"/>
                <a:ea typeface="Calibri" pitchFamily="34" charset="0"/>
                <a:cs typeface="Arial" pitchFamily="34" charset="0"/>
              </a:rPr>
              <a:t>أقتناص الطاقه او حصاد الضوء </a:t>
            </a:r>
            <a:r>
              <a:rPr kumimoji="0" lang="en-US" sz="2400" b="0" i="0" u="none" strike="noStrike" cap="none" normalizeH="0" baseline="0" dirty="0" smtClean="0">
                <a:ln>
                  <a:noFill/>
                </a:ln>
                <a:solidFill>
                  <a:srgbClr val="92D050"/>
                </a:solidFill>
                <a:effectLst/>
                <a:latin typeface="Calibri" pitchFamily="34" charset="0"/>
                <a:ea typeface="Calibri" pitchFamily="34" charset="0"/>
                <a:cs typeface="Arial" pitchFamily="34" charset="0"/>
              </a:rPr>
              <a:t>Light harvesting </a:t>
            </a:r>
            <a:endParaRPr kumimoji="0" lang="en-US" sz="2400" b="0" i="0" u="none" strike="noStrike" cap="none" normalizeH="0" baseline="0" dirty="0" smtClean="0">
              <a:ln>
                <a:noFill/>
              </a:ln>
              <a:solidFill>
                <a:srgbClr val="92D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1" name="Picture 23" descr="unnamed"/>
          <p:cNvPicPr>
            <a:picLocks noChangeAspect="1" noChangeArrowheads="1"/>
          </p:cNvPicPr>
          <p:nvPr/>
        </p:nvPicPr>
        <p:blipFill>
          <a:blip r:embed="rId2"/>
          <a:srcRect/>
          <a:stretch>
            <a:fillRect/>
          </a:stretch>
        </p:blipFill>
        <p:spPr bwMode="auto">
          <a:xfrm>
            <a:off x="609600" y="2074370"/>
            <a:ext cx="4800600" cy="3726308"/>
          </a:xfrm>
          <a:prstGeom prst="rect">
            <a:avLst/>
          </a:prstGeom>
          <a:noFill/>
        </p:spPr>
      </p:pic>
      <p:sp>
        <p:nvSpPr>
          <p:cNvPr id="35843" name="Rectangle 3"/>
          <p:cNvSpPr>
            <a:spLocks noChangeArrowheads="1"/>
          </p:cNvSpPr>
          <p:nvPr/>
        </p:nvSpPr>
        <p:spPr bwMode="auto">
          <a:xfrm>
            <a:off x="53975"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مستطيل 1"/>
          <p:cNvSpPr/>
          <p:nvPr/>
        </p:nvSpPr>
        <p:spPr>
          <a:xfrm>
            <a:off x="685800" y="432582"/>
            <a:ext cx="8001000" cy="1384995"/>
          </a:xfrm>
          <a:prstGeom prst="rect">
            <a:avLst/>
          </a:prstGeom>
        </p:spPr>
        <p:txBody>
          <a:bodyPr wrap="square">
            <a:spAutoFit/>
          </a:bodyPr>
          <a:lstStyle/>
          <a:p>
            <a:pPr lvl="0" algn="justLow" rtl="1" fontAlgn="base">
              <a:spcBef>
                <a:spcPct val="0"/>
              </a:spcBef>
              <a:spcAft>
                <a:spcPct val="0"/>
              </a:spcAft>
            </a:pPr>
            <a:r>
              <a:rPr lang="ar-SA" sz="2800" dirty="0">
                <a:solidFill>
                  <a:prstClr val="black"/>
                </a:solidFill>
                <a:latin typeface="Calibri" pitchFamily="34" charset="0"/>
                <a:ea typeface="Times New Roman" pitchFamily="18" charset="0"/>
              </a:rPr>
              <a:t>وبعبارة اخرى ان الماء </a:t>
            </a:r>
            <a:r>
              <a:rPr lang="ar-SA" sz="2800" dirty="0" err="1">
                <a:solidFill>
                  <a:prstClr val="black"/>
                </a:solidFill>
                <a:latin typeface="Calibri" pitchFamily="34" charset="0"/>
                <a:ea typeface="Times New Roman" pitchFamily="18" charset="0"/>
              </a:rPr>
              <a:t>يتاكسد</a:t>
            </a:r>
            <a:r>
              <a:rPr lang="ar-SA" sz="2800" dirty="0">
                <a:solidFill>
                  <a:prstClr val="black"/>
                </a:solidFill>
                <a:latin typeface="Calibri" pitchFamily="34" charset="0"/>
                <a:ea typeface="Times New Roman" pitchFamily="18" charset="0"/>
              </a:rPr>
              <a:t> و المعادلة العامة للبناء الضوئي التي ت</a:t>
            </a:r>
            <a:r>
              <a:rPr lang="ar-IQ" sz="2800" dirty="0">
                <a:solidFill>
                  <a:prstClr val="black"/>
                </a:solidFill>
                <a:latin typeface="Calibri" pitchFamily="34" charset="0"/>
                <a:ea typeface="Times New Roman" pitchFamily="18" charset="0"/>
              </a:rPr>
              <a:t>م</a:t>
            </a:r>
            <a:r>
              <a:rPr lang="ar-SA" sz="2800" dirty="0">
                <a:solidFill>
                  <a:prstClr val="black"/>
                </a:solidFill>
                <a:latin typeface="Calibri" pitchFamily="34" charset="0"/>
                <a:ea typeface="Times New Roman" pitchFamily="18" charset="0"/>
              </a:rPr>
              <a:t> الاشارة اليها تحدث في عدة خطوات يؤثر عليها العديد من الانزيمات وهذه العملية يمكن تقسيمها الى ثلاثة اجزاء التي هي:</a:t>
            </a:r>
            <a:endParaRPr lang="ar-SA" sz="2800" dirty="0">
              <a:solidFill>
                <a:prstClr val="black"/>
              </a:solidFill>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يمكن تعريف عملية البناء الضوئي على انها التقاط ضوء الشمس بواسطة الكائنات الحية التي تمتلك قدرة وقابلية على اقتناص هذه الطاقه كونها تحمل اجهزه خاصة لهذا الغرض، اذ تقوم هذه الاجهزه بتحويل هذه الطاقة المقتنصه الى طاقة كيمائية ينتهي بهت الامر بتخزينها على شكل مواد كاربوهيدراتية </a:t>
            </a:r>
          </a:p>
          <a:p>
            <a:pPr marL="0" marR="0" lvl="0" indent="0" algn="justLow" defTabSz="914400" rtl="1" eaLnBrk="1" fontAlgn="base" latinLnBrk="0" hangingPunct="1">
              <a:lnSpc>
                <a:spcPct val="100000"/>
              </a:lnSpc>
              <a:spcBef>
                <a:spcPct val="0"/>
              </a:spcBef>
              <a:spcAft>
                <a:spcPct val="0"/>
              </a:spcAft>
              <a:buClrTx/>
              <a:buSzTx/>
              <a:buFontTx/>
              <a:buNone/>
              <a:tabLst/>
            </a:pPr>
            <a:endParaRPr lang="ar-IQ" sz="1400" dirty="0">
              <a:latin typeface="Calibri"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1905000" y="2819400"/>
            <a:ext cx="5359400" cy="375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IQ" sz="2000" b="0" i="0" u="none" strike="noStrike" cap="none" normalizeH="0" baseline="0" dirty="0" smtClean="0">
                <a:ln>
                  <a:noFill/>
                </a:ln>
                <a:solidFill>
                  <a:srgbClr val="92D050"/>
                </a:solidFill>
                <a:effectLst/>
                <a:latin typeface="Calibri" pitchFamily="34" charset="0"/>
                <a:ea typeface="Calibri" pitchFamily="34" charset="0"/>
                <a:cs typeface="Arial" pitchFamily="34" charset="0"/>
              </a:rPr>
              <a:t>اكسدة الماء واختزال المركب  </a:t>
            </a:r>
            <a:r>
              <a:rPr kumimoji="0" lang="en-US" sz="2000" b="0" i="0" u="none" strike="noStrike" cap="none" normalizeH="0" baseline="0" dirty="0" smtClean="0">
                <a:ln>
                  <a:noFill/>
                </a:ln>
                <a:solidFill>
                  <a:srgbClr val="92D050"/>
                </a:solidFill>
                <a:effectLst/>
                <a:latin typeface="Calibri" pitchFamily="34" charset="0"/>
                <a:ea typeface="Times New Roman" pitchFamily="18" charset="0"/>
                <a:cs typeface="Arial" pitchFamily="34" charset="0"/>
              </a:rPr>
              <a:t>NADP</a:t>
            </a:r>
            <a:r>
              <a:rPr kumimoji="0" lang="en-US" sz="2000" b="0" i="0" u="none" strike="noStrike" cap="none" normalizeH="0" baseline="30000" dirty="0" smtClean="0">
                <a:ln>
                  <a:noFill/>
                </a:ln>
                <a:solidFill>
                  <a:srgbClr val="92D050"/>
                </a:solidFill>
                <a:effectLst/>
                <a:latin typeface="Calibri" pitchFamily="34" charset="0"/>
                <a:ea typeface="Times New Roman" pitchFamily="18" charset="0"/>
                <a:cs typeface="Arial" pitchFamily="34" charset="0"/>
              </a:rPr>
              <a:t>+ </a:t>
            </a:r>
            <a:r>
              <a:rPr kumimoji="0" lang="ar-IQ" sz="2000" b="0" i="0" u="none" strike="noStrike" cap="none" normalizeH="0" baseline="0" dirty="0" smtClean="0">
                <a:ln>
                  <a:noFill/>
                </a:ln>
                <a:solidFill>
                  <a:srgbClr val="92D050"/>
                </a:solidFill>
                <a:effectLst/>
                <a:latin typeface="Calibri" pitchFamily="34" charset="0"/>
                <a:ea typeface="Times New Roman" pitchFamily="18" charset="0"/>
                <a:cs typeface="Arial" pitchFamily="34" charset="0"/>
              </a:rPr>
              <a:t>الى المركب </a:t>
            </a:r>
            <a:r>
              <a:rPr kumimoji="0" lang="en-US" sz="2000" b="0" i="0" u="none" strike="noStrike" cap="none" normalizeH="0" baseline="0" dirty="0" smtClean="0">
                <a:ln>
                  <a:noFill/>
                </a:ln>
                <a:solidFill>
                  <a:srgbClr val="92D050"/>
                </a:solidFill>
                <a:effectLst/>
                <a:latin typeface="Calibri" pitchFamily="34" charset="0"/>
                <a:ea typeface="Times New Roman" pitchFamily="18" charset="0"/>
                <a:cs typeface="Arial" pitchFamily="34" charset="0"/>
              </a:rPr>
              <a:t>NADPH</a:t>
            </a:r>
            <a:r>
              <a:rPr kumimoji="0" lang="ar-IQ"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والذي بدوره يمنحها الى المركب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ADP </a:t>
            </a:r>
            <a:r>
              <a:rPr kumimoji="0" lang="ar-IQ"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ليكون  المركب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ATP</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2000" b="0" i="0" u="none" strike="noStrike" cap="none" normalizeH="0" baseline="0" dirty="0" smtClean="0">
                <a:ln>
                  <a:noFill/>
                </a:ln>
                <a:solidFill>
                  <a:srgbClr val="92D050"/>
                </a:solidFill>
                <a:effectLst/>
                <a:latin typeface="Calibri" pitchFamily="34" charset="0"/>
                <a:ea typeface="Times New Roman" pitchFamily="18" charset="0"/>
                <a:cs typeface="Arial" pitchFamily="34" charset="0"/>
              </a:rPr>
              <a:t>اختزال الـــــ</a:t>
            </a:r>
            <a:r>
              <a:rPr kumimoji="0" lang="en-US" sz="2000" b="0" i="0" u="none" strike="noStrike" cap="none" normalizeH="0" baseline="0" dirty="0" smtClean="0">
                <a:ln>
                  <a:noFill/>
                </a:ln>
                <a:solidFill>
                  <a:srgbClr val="92D050"/>
                </a:solidFill>
                <a:effectLst/>
                <a:latin typeface="Calibri" pitchFamily="34" charset="0"/>
                <a:ea typeface="Times New Roman" pitchFamily="18" charset="0"/>
                <a:cs typeface="Arial" pitchFamily="34" charset="0"/>
              </a:rPr>
              <a:t>CO</a:t>
            </a:r>
            <a:r>
              <a:rPr kumimoji="0" lang="en-US" sz="2000" b="0" i="0" u="none" strike="noStrike" cap="none" normalizeH="0" baseline="-30000" dirty="0" smtClean="0">
                <a:ln>
                  <a:noFill/>
                </a:ln>
                <a:solidFill>
                  <a:srgbClr val="92D050"/>
                </a:solidFill>
                <a:effectLst/>
                <a:latin typeface="Calibri" pitchFamily="34" charset="0"/>
                <a:ea typeface="Times New Roman" pitchFamily="18" charset="0"/>
                <a:cs typeface="Arial" pitchFamily="34" charset="0"/>
              </a:rPr>
              <a:t>2</a:t>
            </a:r>
            <a:r>
              <a:rPr kumimoji="0" lang="ar-IQ" sz="2000" b="0" i="0" u="none" strike="noStrike" cap="none" normalizeH="0" baseline="0" dirty="0" smtClean="0">
                <a:ln>
                  <a:noFill/>
                </a:ln>
                <a:solidFill>
                  <a:srgbClr val="92D050"/>
                </a:solidFill>
                <a:effectLst/>
                <a:latin typeface="Calibri" pitchFamily="34" charset="0"/>
                <a:ea typeface="Times New Roman" pitchFamily="18" charset="0"/>
                <a:cs typeface="Arial" pitchFamily="34" charset="0"/>
              </a:rPr>
              <a:t> لتكوين المركبات الهيدروكاربونية </a:t>
            </a:r>
            <a:endParaRPr kumimoji="0" lang="en-US" sz="2000" b="0" i="0" u="none" strike="noStrike" cap="none" normalizeH="0" baseline="0" dirty="0" smtClean="0">
              <a:ln>
                <a:noFill/>
              </a:ln>
              <a:solidFill>
                <a:srgbClr val="92D05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التفاعلين الاول والثاني تسمى تفاعلات الضوء او التفاعلات المختزلة على الضوء</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l="29457" t="27066" r="30255" b="20211"/>
          <a:stretch>
            <a:fillRect/>
          </a:stretch>
        </p:blipFill>
        <p:spPr bwMode="auto">
          <a:xfrm>
            <a:off x="304800" y="2117189"/>
            <a:ext cx="3733800" cy="1921411"/>
          </a:xfrm>
          <a:prstGeom prst="rect">
            <a:avLst/>
          </a:prstGeom>
          <a:noFill/>
          <a:ln w="9525">
            <a:noFill/>
            <a:miter lim="800000"/>
            <a:headEnd/>
            <a:tailEnd/>
          </a:ln>
        </p:spPr>
      </p:pic>
      <p:pic>
        <p:nvPicPr>
          <p:cNvPr id="4" name="Picture 3"/>
          <p:cNvPicPr/>
          <p:nvPr/>
        </p:nvPicPr>
        <p:blipFill>
          <a:blip r:embed="rId3"/>
          <a:srcRect l="29484" t="15954" r="30255" b="33602"/>
          <a:stretch>
            <a:fillRect/>
          </a:stretch>
        </p:blipFill>
        <p:spPr bwMode="auto">
          <a:xfrm>
            <a:off x="4419600" y="1972994"/>
            <a:ext cx="3505200" cy="2065606"/>
          </a:xfrm>
          <a:prstGeom prst="rect">
            <a:avLst/>
          </a:prstGeom>
          <a:noFill/>
          <a:ln w="9525">
            <a:noFill/>
            <a:miter lim="800000"/>
            <a:headEnd/>
            <a:tailEnd/>
          </a:ln>
        </p:spPr>
      </p:pic>
      <p:sp>
        <p:nvSpPr>
          <p:cNvPr id="368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866" name="Picture 1"/>
          <p:cNvPicPr>
            <a:picLocks noChangeAspect="1" noChangeArrowheads="1"/>
          </p:cNvPicPr>
          <p:nvPr/>
        </p:nvPicPr>
        <p:blipFill>
          <a:blip r:embed="rId4"/>
          <a:srcRect l="24889" t="35162" r="8549" b="28876"/>
          <a:stretch>
            <a:fillRect/>
          </a:stretch>
        </p:blipFill>
        <p:spPr bwMode="auto">
          <a:xfrm>
            <a:off x="1482724" y="4908550"/>
            <a:ext cx="5375276" cy="1720850"/>
          </a:xfrm>
          <a:prstGeom prst="rect">
            <a:avLst/>
          </a:prstGeom>
          <a:noFill/>
        </p:spPr>
      </p:pic>
      <p:sp>
        <p:nvSpPr>
          <p:cNvPr id="36868" name="Rectangle 4"/>
          <p:cNvSpPr>
            <a:spLocks noChangeArrowheads="1"/>
          </p:cNvSpPr>
          <p:nvPr/>
        </p:nvSpPr>
        <p:spPr bwMode="auto">
          <a:xfrm>
            <a:off x="0" y="411480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اما التفاعل الثالث يسمى تفاعلات الظلام وهي عبارة عن تفاعلات بايو</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كيميائية تعتمد مسالك يتم فيها اختزال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a:t>
            </a:r>
            <a:r>
              <a:rPr kumimoji="0" lang="en-US" sz="24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 سنشير لها لاحقا.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تفاعلات </a:t>
            </a:r>
            <a:r>
              <a:rPr kumimoji="0" lang="ar-SA" sz="32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الضوء:- </a:t>
            </a: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(الطيف المرئي هو المستخدم في التفاعل)</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light reactions of photosynthesis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تفاعلات الضوء تحدث في اغشية الثايلاكويد الموجودة في البلاستيدة الخضراء وهي تفاعلات كيمو ضوئية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photo chemical reaction</a:t>
            </a: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سريعة جداً.(اجزاء من الثانية)(</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-12</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a:t>
            </a: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(بيكوسكند) نظراً لاحتوائها على الصبغات النباتية التي تقوم بامتصاص الطاقة الضوئية وتحويلها الى طاقة ميكانيكية  و كذلك احتوائها على جهاز النقل الالكتروني ومعقد تخليق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ATP</a:t>
            </a: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الذي يسمى(</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ATP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synthase</a:t>
            </a: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تفاعلات الضوء او المعتمدة على الضوء وظيفتها هي تكوين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ATP </a:t>
            </a: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وكذلك المرافق الانزيمي المختزل وهي ضرورية للتفاعلات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a:t>
            </a:r>
            <a:r>
              <a:rPr kumimoji="0" lang="en-US" sz="32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2</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الاحقة و تفاعلات الضوء تتضمن ما يلي:-</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184666"/>
            <a:ext cx="91440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a:t>
            </a: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اقتناص او اصطياد الفوتون الضوئي (الجسيم الضوئي)</a:t>
            </a:r>
            <a:r>
              <a:rPr kumimoji="0" lang="en-US"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photon</a:t>
            </a: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بواسطة النظام الضوئي الموجود في الكلوروفيل </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مجموعة الصبغات تجمع الضوء </a:t>
            </a:r>
            <a:r>
              <a:rPr kumimoji="0" lang="en-US"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photo system</a:t>
            </a: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وهو عبارة عن مجموعة من الصبغات </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تحول طاقة الفوتون الضوئي الى طاقة مخزونة بواسطة الالكترونات (طاقة كيميائية)</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 اقتناص او اصطياد هذه الطاقة الكيميائية بواسطة الكلوروفيل مركز التفاعل الموجود في النظام الضوئي</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 اكسدة كلوروفيل مركز التفاعل بواسطة مستقبل الالكترون اولي</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 التدفق اللا دوري للالكترونات. </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 </a:t>
            </a: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اكسدة الماء </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7- النقل الالكتروني الدوري </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هذه العمليات السبعة السابقة تؤدي الى انتاج الاوكسجين و تكوين (</a:t>
            </a:r>
            <a:r>
              <a:rPr kumimoji="0" lang="en-US"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ATP</a:t>
            </a: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والمرافق الانزيم</a:t>
            </a:r>
            <a:r>
              <a:rPr kumimoji="0" lang="ar-IQ"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a:t>
            </a: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المختزل. </a:t>
            </a:r>
            <a:endParaRPr kumimoji="0" lang="en-US" sz="2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ان جهاز النقل الالكتروني الذي يوجد في اغشية الثايلوكويد يتكون من نظامين ضوئيين هما </a:t>
            </a:r>
            <a:endParaRPr kumimoji="0" lang="ar-SA" sz="2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34169" t="29676" r="17690" b="13675"/>
          <a:stretch>
            <a:fillRect/>
          </a:stretch>
        </p:blipFill>
        <p:spPr bwMode="auto">
          <a:xfrm>
            <a:off x="228600" y="304800"/>
            <a:ext cx="4141919" cy="2407023"/>
          </a:xfrm>
          <a:prstGeom prst="rect">
            <a:avLst/>
          </a:prstGeom>
          <a:noFill/>
          <a:ln w="9525">
            <a:noFill/>
            <a:miter lim="800000"/>
            <a:headEnd/>
            <a:tailEnd/>
          </a:ln>
        </p:spPr>
      </p:pic>
      <p:pic>
        <p:nvPicPr>
          <p:cNvPr id="3" name="Picture 2"/>
          <p:cNvPicPr/>
          <p:nvPr/>
        </p:nvPicPr>
        <p:blipFill>
          <a:blip r:embed="rId3"/>
          <a:srcRect l="34269" t="27147" r="17447" b="10688"/>
          <a:stretch>
            <a:fillRect/>
          </a:stretch>
        </p:blipFill>
        <p:spPr bwMode="auto">
          <a:xfrm>
            <a:off x="4419600" y="0"/>
            <a:ext cx="4476750" cy="2864223"/>
          </a:xfrm>
          <a:prstGeom prst="rect">
            <a:avLst/>
          </a:prstGeom>
          <a:noFill/>
          <a:ln w="9525">
            <a:noFill/>
            <a:miter lim="800000"/>
            <a:headEnd/>
            <a:tailEnd/>
          </a:ln>
        </p:spPr>
      </p:pic>
      <p:pic>
        <p:nvPicPr>
          <p:cNvPr id="4" name="Picture 3"/>
          <p:cNvPicPr/>
          <p:nvPr/>
        </p:nvPicPr>
        <p:blipFill>
          <a:blip r:embed="rId4"/>
          <a:srcRect l="38756" t="31522" r="21642" b="16113"/>
          <a:stretch>
            <a:fillRect/>
          </a:stretch>
        </p:blipFill>
        <p:spPr bwMode="auto">
          <a:xfrm>
            <a:off x="228600" y="2819400"/>
            <a:ext cx="4310903" cy="3124200"/>
          </a:xfrm>
          <a:prstGeom prst="rect">
            <a:avLst/>
          </a:prstGeom>
          <a:noFill/>
          <a:ln w="9525">
            <a:noFill/>
            <a:miter lim="800000"/>
            <a:headEnd/>
            <a:tailEnd/>
          </a:ln>
        </p:spPr>
      </p:pic>
      <p:pic>
        <p:nvPicPr>
          <p:cNvPr id="5" name="Picture 4"/>
          <p:cNvPicPr/>
          <p:nvPr/>
        </p:nvPicPr>
        <p:blipFill>
          <a:blip r:embed="rId5"/>
          <a:srcRect l="38918" t="31250" r="21815" b="14376"/>
          <a:stretch>
            <a:fillRect/>
          </a:stretch>
        </p:blipFill>
        <p:spPr bwMode="auto">
          <a:xfrm>
            <a:off x="4953000" y="2819400"/>
            <a:ext cx="3962400" cy="302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النظام الضوئي الأول</a:t>
            </a:r>
            <a:r>
              <a:rPr kumimoji="0" lang="en-US" sz="22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Photo system </a:t>
            </a:r>
            <a:r>
              <a:rPr kumimoji="0" lang="en-US" sz="2200" b="0" i="0" u="none" strike="noStrike" cap="none" normalizeH="0" baseline="0" dirty="0" err="1" smtClean="0">
                <a:ln>
                  <a:noFill/>
                </a:ln>
                <a:solidFill>
                  <a:srgbClr val="FF0000"/>
                </a:solidFill>
                <a:effectLst/>
                <a:latin typeface="Algerian" pitchFamily="82" charset="0"/>
                <a:ea typeface="Times New Roman" pitchFamily="18" charset="0"/>
                <a:cs typeface="Arial" pitchFamily="34" charset="0"/>
              </a:rPr>
              <a:t>i</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النظام الضوئي الثاني </a:t>
            </a:r>
            <a:r>
              <a:rPr kumimoji="0" lang="en-US" sz="22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Photosystem</a:t>
            </a:r>
            <a:r>
              <a:rPr kumimoji="0" lang="en-US" sz="22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t>
            </a:r>
            <a:r>
              <a:rPr kumimoji="0" lang="en-US" sz="2200" b="0" i="0" u="none" strike="noStrike" cap="none" normalizeH="0" baseline="0" dirty="0" smtClean="0">
                <a:ln>
                  <a:noFill/>
                </a:ln>
                <a:solidFill>
                  <a:srgbClr val="FF0000"/>
                </a:solidFill>
                <a:effectLst/>
                <a:latin typeface="Algerian" pitchFamily="82" charset="0"/>
                <a:ea typeface="Times New Roman" pitchFamily="18" charset="0"/>
                <a:cs typeface="Arial" pitchFamily="34" charset="0"/>
              </a:rPr>
              <a:t>ii</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2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معقد السايتكروم </a:t>
            </a:r>
            <a:r>
              <a:rPr kumimoji="0" lang="en-US" sz="22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Cytochrome</a:t>
            </a:r>
            <a:r>
              <a:rPr kumimoji="0" lang="en-US" sz="22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Complex</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هذه</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المعقدات الثلاثة مربوطة بواسطة البلاستوسيانين.</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plastocynin</a:t>
            </a: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(PC)</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plastquinone</a:t>
            </a: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(PQ)</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وهذين المعقدين هو عبارة عن ناقلات الكترونية متحركة وتسمى</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mobile electron carriers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وهي تتحرك بحرية ضمن نظام غشاء الثايلوكويد ان كل نظام ضوء (</a:t>
            </a: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c61</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يتكون من مركز تفاعل الذي يسمى (</a:t>
            </a: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Reaction </a:t>
            </a:r>
            <a:r>
              <a:rPr kumimoji="0" lang="en-US" sz="2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centrye</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وكذلك معقد الحصاد الضوئي (مجموعة من الصبغات تسمى بالهوائي وظيفتها سحب الطاقة الضوئية) يوجد هناك مركز تفاعل في النظام الضوئي الاول يسمى الصبغة(</a:t>
            </a:r>
            <a:r>
              <a:rPr kumimoji="0" lang="en-US" sz="22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P700</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وعادة هذا الرقم يشير الى ان ذروة امتصاص تكون </a:t>
            </a:r>
            <a:r>
              <a:rPr kumimoji="0" lang="ar-IQ"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عند </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هذا الطول الموجي كما يوجد ايضا مركز تفاعل في النظام الضوئي</a:t>
            </a:r>
            <a:r>
              <a:rPr kumimoji="0" lang="ar-IQ"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الثاني</a:t>
            </a:r>
            <a:r>
              <a:rPr kumimoji="0" lang="ar-IQ" sz="22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يسمى(</a:t>
            </a:r>
            <a:r>
              <a:rPr kumimoji="0" lang="en-US" sz="22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P680</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(الطول الموجي ل نانوميتر)</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nanometer =nm 10</a:t>
            </a:r>
            <a:r>
              <a:rPr kumimoji="0" lang="en-US" sz="22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-9</a:t>
            </a: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الطاقة الضوئية تم جمعها بواسطة ا</a:t>
            </a:r>
            <a:r>
              <a:rPr kumimoji="0" lang="ar-IQ"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ل</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هواني (مجموعة صبغات اومعقد الحصاد الضوئي ثم تمريرالى مركز التفاعل(اما صبغة </a:t>
            </a: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680</a:t>
            </a:r>
            <a:r>
              <a:rPr kumimoji="0" lang="ar-IQ"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او</a:t>
            </a: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700</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وفي مركز التفاعل فانه يتدفق الالكترونات يبدأ بواسطة انفصال الشحنة(</a:t>
            </a: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photo oxidation</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وكنتيجة، لذلك فان الالكترونات التي يتم الحصول عليها في اكسده الماء تمر خلال النظام الضوئي الثاني ثم معقد السايتوكروم ثم النظام الضوئي الاول، وبعد ذلك الى المرافق الانزيمي(</a:t>
            </a: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NADP</a:t>
            </a:r>
            <a:r>
              <a:rPr kumimoji="0" lang="en-US" sz="22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للبروتونات التي يتم ضخها خلال اوعبر الغشاء بين النظامين الاول والثاني </a:t>
            </a:r>
            <a:r>
              <a:rPr kumimoji="0" lang="ar-IQ"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خلال عملية </a:t>
            </a:r>
            <a:r>
              <a:rPr kumimoji="0" lang="ar-SA"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فسفرة الضوئية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31390" t="28505" r="20988" b="14953"/>
          <a:stretch>
            <a:fillRect/>
          </a:stretch>
        </p:blipFill>
        <p:spPr bwMode="auto">
          <a:xfrm>
            <a:off x="381001" y="381000"/>
            <a:ext cx="7848600" cy="5065059"/>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2590800" y="5638800"/>
            <a:ext cx="5265644" cy="84716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857478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هو بالاصل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2e</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2H</a:t>
            </a:r>
            <a:r>
              <a:rPr kumimoji="0" lang="en-US" sz="24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احد الالكترونات تذهب الى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NADP</a:t>
            </a:r>
            <a:r>
              <a:rPr kumimoji="0" lang="en-US" sz="24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لتزيل الاشارة الموجبة </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2971800" y="1188610"/>
            <a:ext cx="5271135" cy="1330960"/>
          </a:xfrm>
          <a:prstGeom prst="rect">
            <a:avLst/>
          </a:prstGeom>
          <a:noFill/>
          <a:ln w="9525">
            <a:noFill/>
            <a:miter lim="800000"/>
            <a:headEnd/>
            <a:tailEnd/>
          </a:ln>
        </p:spPr>
      </p:pic>
      <p:sp>
        <p:nvSpPr>
          <p:cNvPr id="41986" name="Rectangle 2"/>
          <p:cNvSpPr>
            <a:spLocks noChangeArrowheads="1"/>
          </p:cNvSpPr>
          <p:nvPr/>
        </p:nvSpPr>
        <p:spPr bwMode="auto">
          <a:xfrm>
            <a:off x="152400" y="2546866"/>
            <a:ext cx="8763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والالكترون الاخر يتحد مع البروتون ليعطي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يضاف الى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NADP</a:t>
            </a: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ويصبح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NADPH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يمكن تلخيص عملية النقل الالكتروني بالخطوات التالية (اللادوري) والذي هو يبدأ بالماء وينتهي بالمرافق الانزيمي ويسمى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non cyclic electron flow</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اقتناص الفوتون بواسطة النظام الضوئي الثاني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اكسدة النظام الضوئي الثاني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3-انتقال الالكترون من النظام الضوئي الثاني المستقبل للالكتروني الاول</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 اكسدة الماء</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 انتقال الالكترونات</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 الفسفرة الضوئية(انتاج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ADP</a:t>
            </a:r>
            <a:r>
              <a:rPr kumimoji="0" lang="ar-SA"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3"/>
          <a:srcRect/>
          <a:stretch>
            <a:fillRect/>
          </a:stretch>
        </p:blipFill>
        <p:spPr bwMode="auto">
          <a:xfrm>
            <a:off x="914400" y="6266329"/>
            <a:ext cx="8229600" cy="59167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30480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IQ"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7</a:t>
            </a: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اختزال النظام الضوء الاول</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lvl="0" algn="justLow" rtl="1" eaLnBrk="0" fontAlgn="base" hangingPunct="0">
              <a:spcBef>
                <a:spcPct val="0"/>
              </a:spcBef>
              <a:spcAft>
                <a:spcPct val="0"/>
              </a:spcAft>
            </a:pP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8- اقتناص الجسيم الضوء بواسطة النظام الضوئي الاول</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lvl="0" algn="justLow" rtl="1" eaLnBrk="0" fontAlgn="base" hangingPunct="0">
              <a:spcBef>
                <a:spcPct val="0"/>
              </a:spcBef>
              <a:spcAft>
                <a:spcPct val="0"/>
              </a:spcAft>
            </a:pP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9- اكسدة النظام الضوئي الاول</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lvl="0" algn="justLow" rtl="1" eaLnBrk="0" fontAlgn="base" hangingPunct="0">
              <a:spcBef>
                <a:spcPct val="0"/>
              </a:spcBef>
              <a:spcAft>
                <a:spcPct val="0"/>
              </a:spcAft>
            </a:pP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10- انتقال الالكترون الى المستقبل الالكتروني(</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Fd</a:t>
            </a: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lvl="0" algn="justLow" rtl="1" eaLnBrk="0" fontAlgn="base" hangingPunct="0">
              <a:spcBef>
                <a:spcPct val="0"/>
              </a:spcBef>
              <a:spcAft>
                <a:spcPct val="0"/>
              </a:spcAft>
            </a:pP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11- اختزال المرافق الانزيمي</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lvl="0" algn="justLow" rtl="1" eaLnBrk="0" fontAlgn="base" hangingPunct="0">
              <a:spcBef>
                <a:spcPct val="0"/>
              </a:spcBef>
              <a:spcAft>
                <a:spcPct val="0"/>
              </a:spcAft>
            </a:pP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لاحظ ان كل النظامين الاول والثاني يمتصان الفوتونات الضوئية في اطوال موجية مختلفة قليلاً حيث يمتص النظام الضوئي الاول على طول موجي(</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700nm</a:t>
            </a: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في حين يمتص النظام الضوئي الثاني على طول موجي ثاني (</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nm680</a:t>
            </a: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lvl="0" algn="justLow" rtl="1" eaLnBrk="0" fontAlgn="base" hangingPunct="0">
              <a:spcBef>
                <a:spcPct val="0"/>
              </a:spcBef>
              <a:spcAft>
                <a:spcPct val="0"/>
              </a:spcAft>
            </a:pPr>
            <a:r>
              <a:rPr kumimoji="0" lang="ar-SA"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اما بالنسبة للنقل الالكتروني الدوري او الدائري فانه يتضمن مايلي:-</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a:t>
            </a: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يشمل النظام الضوئي الاول فقط.</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2-الالكترونات لا تصل الى المرافق الانزيمي وانما الى مستقبل وسطي</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 نفس الالكترونات تقوم النظام الضوئي الاول.</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الفسفرة الضوئية الدورية تنتج</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ATP</a:t>
            </a: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فقط حيث لا يتاكسد الماء و لا يتم اختزال المرافق الانزيمي وهذا الشيء يحدث عند تعريض النبات مثلا الى اطوال موجيه اعلى من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nm680</a:t>
            </a: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وبذلك لا يستطيع مركز الامتصاص امتصاصه وكذلك يحدث عند تعريض النباتات لبعض المركبات الكيميائيه مثل مبيدات الادغال مثل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Monuron</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Diaron</a:t>
            </a: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وهذا تثبط عملية الاكسدة الضوئية للماء حركة الالكترونات اللادورية مما يؤدي الى موت النباتات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2"/>
          <a:srcRect l="30812" t="27511" r="14251" b="18273"/>
          <a:stretch>
            <a:fillRect/>
          </a:stretch>
        </p:blipFill>
        <p:spPr bwMode="auto">
          <a:xfrm>
            <a:off x="1752600" y="2590800"/>
            <a:ext cx="6462432" cy="402067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جهاز البناء الضوئي في النبات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أن معظم عملية التمثيل الضوئي تتم في الأوراق الخضراء ويساعد تركيبها التشريحي للقيام بهذه العملية بكفاءة تامة .ولكي نفهم هذه العملية يجب علينا في البدء معرفة تركيب الورقة تركيب البلاستيدة نفسها. اذ تحتوي كل بلاستيدة جهازا كاملا يمكنه من القيام بعملية التمثيل الضوئي.</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0" i="0" u="sng" strike="noStrike" cap="none" normalizeH="0" baseline="0" dirty="0" smtClean="0">
                <a:ln>
                  <a:noFill/>
                </a:ln>
                <a:solidFill>
                  <a:schemeClr val="tx1"/>
                </a:solidFill>
                <a:effectLst/>
                <a:latin typeface="Calibri" pitchFamily="34" charset="0"/>
                <a:ea typeface="Calibri" pitchFamily="34" charset="0"/>
                <a:cs typeface="Arial" pitchFamily="34" charset="0"/>
              </a:rPr>
              <a:t>اجزاء الورقة</a:t>
            </a:r>
            <a:r>
              <a:rPr kumimoji="0" lang="en-US" sz="2400" b="0" i="0" u="sng" strike="noStrike" cap="none" normalizeH="0" baseline="0" dirty="0" smtClean="0">
                <a:ln>
                  <a:noFill/>
                </a:ln>
                <a:solidFill>
                  <a:schemeClr val="tx1"/>
                </a:solidFill>
                <a:effectLst/>
                <a:latin typeface="Calibri" pitchFamily="34" charset="0"/>
                <a:ea typeface="Calibri" pitchFamily="34" charset="0"/>
                <a:cs typeface="Arial" pitchFamily="34" charset="0"/>
              </a:rPr>
              <a:t>Parts of leaf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يسمى الهيكل الرئيسي الذي يقوم بتجميع الضوء على الورقة  بنصل الورقة</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Leaf blade </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وهو عبارة عن  سطح كبير وواسع ومستوٍ. يحتوي نصل الورقة  على العديد من الطبقات التي تساعد النبات على القيام بعملية التمثيل الضوئي فقط ، بل تساعد أيضًا في تخزين المواد والمنتجات الثانوية لعملية التمثيل الضوئي. يكون موقع نصل الورقة بعيد عن الساق ويثبت بالساق بواسطة دعامة تسمى بواسطة مايعرف بعنق الورقه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Petiole</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وهي سويقة قصيرة </a:t>
            </a:r>
            <a:r>
              <a:rPr kumimoji="0" lang="ar-IQ"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جزءها</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الرفيع يتصل بنصل الورقة والاخر يتصل بالساق . و يحتوي عنق الورقة على نسيج خشبي ولحاء ينقل الماء والسكر. يكون نصل الورقة مدعوم بنظام من الأوعية التي تحتوي أيضًا على نسيج الخشب واللحاء. تمنع هذه الاوعية النصل من الانهيار تحت ثقله. غالبًا ما تنتظم الورقه  مع وعاء رئيسي واحد يمتد إلى منتصف النصل. هذا الوعاء يسمى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midrib</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تساعد جميع الاوعية والسويق والوعاء الوسطي في وضع النصل بحيث يواجه مصدر الضوء</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990600" y="457200"/>
            <a:ext cx="7391400" cy="5939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5" name="Rectangle 3"/>
          <p:cNvSpPr>
            <a:spLocks noChangeArrowheads="1"/>
          </p:cNvSpPr>
          <p:nvPr/>
        </p:nvSpPr>
        <p:spPr bwMode="auto">
          <a:xfrm>
            <a:off x="228600" y="228600"/>
            <a:ext cx="85344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تشريح الورقة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Leaf Anatomy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يتم تنظيم الورقة لجمع ضوء الشمس. تتكون نصل الورقة من عدة طبقات تؤدي إلى حدوث ذلك ، ويوجد فوق الورقة طبقة شمعية غير خلوية تسمى الكيوتكل، وتساعد هذه الطبقة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بمنع تسرب الماء او فقده. بشكل عام ، النباتات التي تعيش في ظروف قاحلة ومشرقة لها طبقات بشرة سميكة جدًا ، والطبقة التالية على الورقة موجودة أيضًا للحماية. البشرة هي طبقة الخلايا الشبيهة بالجلد الموجودة على السطح العلوي والسفلي للورقة. قد يكون سمك البشرة طبقة واحدة أو عدة طبقات أسفل الجزء العلوي. مباشرة بعد طبقة البشرة تأتي خلايا واقفه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Standing cells </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ومتراصه، وهذه الخلايا مسؤوله عن عملية التمثيل اضوئي التي تحدث في الورقة.ويطلق على هذه الخلايا بالـــــ</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Palisade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mesophyll</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تحت هذه الطبقة تقع طبقة اخرى تتكون من خلايا غير متراصة وذات مسافات بينية كبيرة يطلق عليها بالطبقة الأسفنجية. تشكل الطبقة المتوسطة الإسفنجية</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spongy layer  </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مساحات هوائية تحتوي على المواد الخام لاستخدامها وكذلك منتجات التمثيل الضوئي.تحتوي البشرة السفلية الموجودة أسفل الورقة او في الجزء العلوي  على فتحات لتبادل الغازات. تسمى الفتحات بالثغور</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Stomata</a:t>
            </a:r>
            <a:r>
              <a:rPr kumimoji="0" lang="ar-IQ"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(المفرد: الثغور) ، ويمكن فتحها وإغلاقها. يتم التحكم في الفتح والإغلاق بواسطة زوج من الخلايا الحارسة والتي تحيط بكل ثغرة.</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609600" y="304800"/>
            <a:ext cx="8001000" cy="5791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828800" y="382407"/>
            <a:ext cx="4648543" cy="3089493"/>
          </a:xfrm>
          <a:prstGeom prst="rect">
            <a:avLst/>
          </a:prstGeom>
        </p:spPr>
      </p:pic>
      <p:sp>
        <p:nvSpPr>
          <p:cNvPr id="3" name="Rectangle 2"/>
          <p:cNvSpPr>
            <a:spLocks noChangeArrowheads="1"/>
          </p:cNvSpPr>
          <p:nvPr/>
        </p:nvSpPr>
        <p:spPr bwMode="auto">
          <a:xfrm>
            <a:off x="1447800" y="4594350"/>
            <a:ext cx="70866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IQ"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في النباتات المختلفة ، تتميز </a:t>
            </a:r>
            <a:r>
              <a:rPr kumimoji="0" lang="ar-IQ" sz="14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البلاستيدات</a:t>
            </a:r>
            <a:r>
              <a:rPr kumimoji="0" lang="ar-IQ"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الخضراء بأشكال مختلفة ، فهي تختلف من شكل كروي ، أو على شكل صحن خيطي ، أو قرصي أو بيضاوي الشكل               .</a:t>
            </a: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05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ENOVO\Desktop\Chloroplasts-Structure-and-Functions.jpg"/>
          <p:cNvPicPr/>
          <p:nvPr/>
        </p:nvPicPr>
        <p:blipFill>
          <a:blip r:embed="rId2"/>
          <a:srcRect/>
          <a:stretch>
            <a:fillRect/>
          </a:stretch>
        </p:blipFill>
        <p:spPr bwMode="auto">
          <a:xfrm>
            <a:off x="1371600" y="3604146"/>
            <a:ext cx="6248400" cy="3276600"/>
          </a:xfrm>
          <a:prstGeom prst="rect">
            <a:avLst/>
          </a:prstGeom>
          <a:noFill/>
          <a:ln w="9525">
            <a:noFill/>
            <a:miter lim="800000"/>
            <a:headEnd/>
            <a:tailEnd/>
          </a:ln>
        </p:spPr>
      </p:pic>
      <p:sp>
        <p:nvSpPr>
          <p:cNvPr id="4" name="مستطيل 3"/>
          <p:cNvSpPr/>
          <p:nvPr/>
        </p:nvSpPr>
        <p:spPr>
          <a:xfrm>
            <a:off x="266700" y="152400"/>
            <a:ext cx="8458200" cy="3785652"/>
          </a:xfrm>
          <a:prstGeom prst="rect">
            <a:avLst/>
          </a:prstGeom>
        </p:spPr>
        <p:txBody>
          <a:bodyPr wrap="square">
            <a:spAutoFit/>
          </a:bodyPr>
          <a:lstStyle/>
          <a:p>
            <a:pPr lvl="0" algn="justLow" rtl="1" fontAlgn="base">
              <a:spcBef>
                <a:spcPct val="0"/>
              </a:spcBef>
              <a:spcAft>
                <a:spcPct val="0"/>
              </a:spcAft>
            </a:pPr>
            <a:r>
              <a:rPr lang="ar-IQ" sz="2400" dirty="0">
                <a:solidFill>
                  <a:prstClr val="black"/>
                </a:solidFill>
                <a:latin typeface="Calibri" pitchFamily="34" charset="0"/>
                <a:ea typeface="Calibri" pitchFamily="34" charset="0"/>
              </a:rPr>
              <a:t>تتكون </a:t>
            </a:r>
            <a:r>
              <a:rPr lang="ar-IQ" sz="2400" dirty="0" err="1">
                <a:solidFill>
                  <a:prstClr val="black"/>
                </a:solidFill>
                <a:latin typeface="Calibri" pitchFamily="34" charset="0"/>
                <a:ea typeface="Calibri" pitchFamily="34" charset="0"/>
              </a:rPr>
              <a:t>البلاستيدة</a:t>
            </a:r>
            <a:r>
              <a:rPr lang="ar-IQ" sz="2400" dirty="0">
                <a:solidFill>
                  <a:prstClr val="black"/>
                </a:solidFill>
                <a:latin typeface="Calibri" pitchFamily="34" charset="0"/>
                <a:ea typeface="Calibri" pitchFamily="34" charset="0"/>
              </a:rPr>
              <a:t> الخضراء من الاجزاء التالية:</a:t>
            </a:r>
            <a:endParaRPr lang="en-US" sz="2400" dirty="0">
              <a:solidFill>
                <a:prstClr val="black"/>
              </a:solidFill>
              <a:latin typeface="Arial" pitchFamily="34" charset="0"/>
              <a:cs typeface="Arial" pitchFamily="34" charset="0"/>
            </a:endParaRPr>
          </a:p>
          <a:p>
            <a:pPr lvl="0" algn="justLow" rtl="1" eaLnBrk="0" fontAlgn="base" hangingPunct="0">
              <a:spcBef>
                <a:spcPct val="0"/>
              </a:spcBef>
              <a:spcAft>
                <a:spcPct val="0"/>
              </a:spcAft>
              <a:buFontTx/>
              <a:buChar char="•"/>
            </a:pPr>
            <a:r>
              <a:rPr lang="ar-IQ" sz="2400" dirty="0">
                <a:solidFill>
                  <a:prstClr val="black"/>
                </a:solidFill>
                <a:latin typeface="Calibri" pitchFamily="34" charset="0"/>
                <a:ea typeface="Calibri" pitchFamily="34" charset="0"/>
              </a:rPr>
              <a:t>الغشاء الخارجي </a:t>
            </a:r>
            <a:r>
              <a:rPr lang="en-US" sz="2400" dirty="0">
                <a:solidFill>
                  <a:prstClr val="black"/>
                </a:solidFill>
                <a:latin typeface="Calibri" pitchFamily="34" charset="0"/>
                <a:ea typeface="Calibri" pitchFamily="34" charset="0"/>
                <a:cs typeface="Arial" pitchFamily="34" charset="0"/>
              </a:rPr>
              <a:t>Outer membrane</a:t>
            </a:r>
            <a:r>
              <a:rPr lang="ar-IQ" sz="2400" dirty="0">
                <a:solidFill>
                  <a:prstClr val="black"/>
                </a:solidFill>
                <a:latin typeface="Calibri" pitchFamily="34" charset="0"/>
                <a:ea typeface="Calibri" pitchFamily="34" charset="0"/>
              </a:rPr>
              <a:t>- وهو غشاء شبه مسامي ومنفذ للجزيئات والأيونات الصغيرة التي تنتشر بسهولة. الغشاء الخارجي غير منفذ للبروتينات الكبيرة.</a:t>
            </a:r>
            <a:endParaRPr lang="en-US" sz="2400" dirty="0">
              <a:solidFill>
                <a:prstClr val="black"/>
              </a:solidFill>
              <a:latin typeface="Arial" pitchFamily="34" charset="0"/>
              <a:cs typeface="Arial" pitchFamily="34" charset="0"/>
            </a:endParaRPr>
          </a:p>
          <a:p>
            <a:pPr lvl="0" algn="justLow" rtl="1" eaLnBrk="0" fontAlgn="base" hangingPunct="0">
              <a:spcBef>
                <a:spcPct val="0"/>
              </a:spcBef>
              <a:spcAft>
                <a:spcPct val="0"/>
              </a:spcAft>
              <a:buFontTx/>
              <a:buChar char="•"/>
            </a:pPr>
            <a:r>
              <a:rPr lang="ar-IQ" sz="2400" dirty="0">
                <a:solidFill>
                  <a:prstClr val="black"/>
                </a:solidFill>
                <a:latin typeface="Calibri" pitchFamily="34" charset="0"/>
                <a:ea typeface="Calibri" pitchFamily="34" charset="0"/>
              </a:rPr>
              <a:t>الفضاء بين الغشاء</a:t>
            </a:r>
            <a:r>
              <a:rPr lang="en-US" sz="2400" dirty="0" err="1">
                <a:solidFill>
                  <a:prstClr val="black"/>
                </a:solidFill>
                <a:latin typeface="Calibri" pitchFamily="34" charset="0"/>
                <a:ea typeface="Calibri" pitchFamily="34" charset="0"/>
                <a:cs typeface="Arial" pitchFamily="34" charset="0"/>
              </a:rPr>
              <a:t>Intermembrane</a:t>
            </a:r>
            <a:r>
              <a:rPr lang="en-US" sz="2400" dirty="0">
                <a:solidFill>
                  <a:prstClr val="black"/>
                </a:solidFill>
                <a:latin typeface="Calibri" pitchFamily="34" charset="0"/>
                <a:ea typeface="Calibri" pitchFamily="34" charset="0"/>
                <a:cs typeface="Arial" pitchFamily="34" charset="0"/>
              </a:rPr>
              <a:t> space </a:t>
            </a:r>
            <a:r>
              <a:rPr lang="ar-IQ" sz="2400" dirty="0">
                <a:solidFill>
                  <a:prstClr val="black"/>
                </a:solidFill>
                <a:latin typeface="Calibri" pitchFamily="34" charset="0"/>
                <a:ea typeface="Calibri" pitchFamily="34" charset="0"/>
              </a:rPr>
              <a:t> - عادة ما يكون فضاء رقيق بين الغشاء حوالي 10-20 نانومتر وهو موجود بين الغشاء الخارجي والداخلي </a:t>
            </a:r>
            <a:r>
              <a:rPr lang="ar-IQ" sz="2400" dirty="0" err="1">
                <a:solidFill>
                  <a:prstClr val="black"/>
                </a:solidFill>
                <a:latin typeface="Calibri" pitchFamily="34" charset="0"/>
                <a:ea typeface="Calibri" pitchFamily="34" charset="0"/>
              </a:rPr>
              <a:t>للبلاستيدات</a:t>
            </a:r>
            <a:r>
              <a:rPr lang="ar-IQ" sz="2400" dirty="0">
                <a:solidFill>
                  <a:prstClr val="black"/>
                </a:solidFill>
                <a:latin typeface="Calibri" pitchFamily="34" charset="0"/>
                <a:ea typeface="Calibri" pitchFamily="34" charset="0"/>
              </a:rPr>
              <a:t> الخضراء.</a:t>
            </a:r>
            <a:endParaRPr lang="en-US" sz="2400" dirty="0">
              <a:solidFill>
                <a:prstClr val="black"/>
              </a:solidFill>
              <a:latin typeface="Arial" pitchFamily="34" charset="0"/>
              <a:cs typeface="Arial" pitchFamily="34" charset="0"/>
            </a:endParaRPr>
          </a:p>
          <a:p>
            <a:pPr lvl="0" algn="justLow" rtl="1" eaLnBrk="0" fontAlgn="base" hangingPunct="0">
              <a:spcBef>
                <a:spcPct val="0"/>
              </a:spcBef>
              <a:spcAft>
                <a:spcPct val="0"/>
              </a:spcAft>
              <a:buFontTx/>
              <a:buChar char="•"/>
            </a:pPr>
            <a:r>
              <a:rPr lang="ar-IQ" sz="2400" dirty="0">
                <a:solidFill>
                  <a:prstClr val="black"/>
                </a:solidFill>
                <a:latin typeface="Calibri" pitchFamily="34" charset="0"/>
                <a:ea typeface="Calibri" pitchFamily="34" charset="0"/>
              </a:rPr>
              <a:t>الغشاء الداخلي</a:t>
            </a:r>
            <a:r>
              <a:rPr lang="en-US" sz="2400" dirty="0">
                <a:solidFill>
                  <a:prstClr val="black"/>
                </a:solidFill>
                <a:latin typeface="Calibri" pitchFamily="34" charset="0"/>
                <a:ea typeface="Calibri" pitchFamily="34" charset="0"/>
                <a:cs typeface="Arial" pitchFamily="34" charset="0"/>
              </a:rPr>
              <a:t>Inner membrane </a:t>
            </a:r>
            <a:r>
              <a:rPr lang="ar-IQ" sz="2400" dirty="0">
                <a:solidFill>
                  <a:prstClr val="black"/>
                </a:solidFill>
                <a:latin typeface="Calibri" pitchFamily="34" charset="0"/>
                <a:ea typeface="Calibri" pitchFamily="34" charset="0"/>
              </a:rPr>
              <a:t> - يشكل الغشاء الداخلي </a:t>
            </a:r>
            <a:r>
              <a:rPr lang="ar-IQ" sz="2400" dirty="0" err="1">
                <a:solidFill>
                  <a:prstClr val="black"/>
                </a:solidFill>
                <a:latin typeface="Calibri" pitchFamily="34" charset="0"/>
                <a:ea typeface="Calibri" pitchFamily="34" charset="0"/>
              </a:rPr>
              <a:t>للبلاستيدات</a:t>
            </a:r>
            <a:r>
              <a:rPr lang="ar-IQ" sz="2400" dirty="0">
                <a:solidFill>
                  <a:prstClr val="black"/>
                </a:solidFill>
                <a:latin typeface="Calibri" pitchFamily="34" charset="0"/>
                <a:ea typeface="Calibri" pitchFamily="34" charset="0"/>
              </a:rPr>
              <a:t> الخضراء حدودًا للسدىٍ</a:t>
            </a:r>
            <a:r>
              <a:rPr lang="en-US" sz="2400" dirty="0" err="1">
                <a:solidFill>
                  <a:prstClr val="black"/>
                </a:solidFill>
                <a:latin typeface="Calibri" pitchFamily="34" charset="0"/>
                <a:ea typeface="Calibri" pitchFamily="34" charset="0"/>
                <a:cs typeface="Arial" pitchFamily="34" charset="0"/>
              </a:rPr>
              <a:t>Stroma</a:t>
            </a:r>
            <a:r>
              <a:rPr lang="ar-IQ" sz="2400" dirty="0">
                <a:solidFill>
                  <a:prstClr val="black"/>
                </a:solidFill>
                <a:latin typeface="Calibri" pitchFamily="34" charset="0"/>
                <a:ea typeface="Calibri" pitchFamily="34" charset="0"/>
              </a:rPr>
              <a:t>. ينظم مرور المواد داخل وخارج </a:t>
            </a:r>
            <a:r>
              <a:rPr lang="ar-IQ" sz="2400" dirty="0" err="1">
                <a:solidFill>
                  <a:prstClr val="black"/>
                </a:solidFill>
                <a:latin typeface="Calibri" pitchFamily="34" charset="0"/>
                <a:ea typeface="Calibri" pitchFamily="34" charset="0"/>
              </a:rPr>
              <a:t>البلاستيدات</a:t>
            </a:r>
            <a:r>
              <a:rPr lang="ar-IQ" sz="2400" dirty="0">
                <a:solidFill>
                  <a:prstClr val="black"/>
                </a:solidFill>
                <a:latin typeface="Calibri" pitchFamily="34" charset="0"/>
                <a:ea typeface="Calibri" pitchFamily="34" charset="0"/>
              </a:rPr>
              <a:t> الخضراء. بالإضافة تنظيم </a:t>
            </a:r>
            <a:r>
              <a:rPr lang="ar-IQ" sz="2400" dirty="0" err="1">
                <a:solidFill>
                  <a:prstClr val="black"/>
                </a:solidFill>
                <a:latin typeface="Calibri" pitchFamily="34" charset="0"/>
                <a:ea typeface="Calibri" pitchFamily="34" charset="0"/>
              </a:rPr>
              <a:t>الفعاليات،اذ</a:t>
            </a:r>
            <a:r>
              <a:rPr lang="ar-IQ" sz="2400" dirty="0">
                <a:solidFill>
                  <a:prstClr val="black"/>
                </a:solidFill>
                <a:latin typeface="Calibri" pitchFamily="34" charset="0"/>
                <a:ea typeface="Calibri" pitchFamily="34" charset="0"/>
              </a:rPr>
              <a:t> يتم تصنيع الأحماض الدهنية والدهون </a:t>
            </a:r>
            <a:r>
              <a:rPr lang="ar-IQ" sz="2400" dirty="0" err="1">
                <a:solidFill>
                  <a:prstClr val="black"/>
                </a:solidFill>
                <a:latin typeface="Calibri" pitchFamily="34" charset="0"/>
                <a:ea typeface="Calibri" pitchFamily="34" charset="0"/>
              </a:rPr>
              <a:t>والكاروتينات</a:t>
            </a:r>
            <a:r>
              <a:rPr lang="ar-IQ" sz="2400" dirty="0">
                <a:solidFill>
                  <a:prstClr val="black"/>
                </a:solidFill>
                <a:latin typeface="Calibri" pitchFamily="34" charset="0"/>
                <a:ea typeface="Calibri" pitchFamily="34" charset="0"/>
              </a:rPr>
              <a:t> في غشاء </a:t>
            </a:r>
            <a:r>
              <a:rPr lang="ar-IQ" sz="2400" dirty="0" err="1">
                <a:solidFill>
                  <a:prstClr val="black"/>
                </a:solidFill>
                <a:latin typeface="Calibri" pitchFamily="34" charset="0"/>
                <a:ea typeface="Calibri" pitchFamily="34" charset="0"/>
              </a:rPr>
              <a:t>البلاستيدات</a:t>
            </a:r>
            <a:r>
              <a:rPr lang="ar-IQ" sz="2400" dirty="0">
                <a:solidFill>
                  <a:prstClr val="black"/>
                </a:solidFill>
                <a:latin typeface="Calibri" pitchFamily="34" charset="0"/>
                <a:ea typeface="Calibri" pitchFamily="34" charset="0"/>
              </a:rPr>
              <a:t> الخضراء الداخلي.</a:t>
            </a:r>
            <a:endParaRPr lang="ar-IQ" dirty="0"/>
          </a:p>
        </p:txBody>
      </p:sp>
    </p:spTree>
    <p:extLst>
      <p:ext uri="{BB962C8B-B14F-4D97-AF65-F5344CB8AC3E}">
        <p14:creationId xmlns:p14="http://schemas.microsoft.com/office/powerpoint/2010/main" val="1537910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السدى-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Stroma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هو سائل مائي قلوي غني بالبروتين وموجود داخل الغشاء الداخلي للبلاستيدات الخضراء. تسمى المساحة الموجودة خارج فضاء الثايلاكويد بالسدى. وقد تم العثور على ريبوسومات البلاستيدات الخضراء للكلوروبلاست والجهاز الثايلاكويد وحبيبات النشا والعديد من البروتينات عائمة في السدى.</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نظام الثايلاكويد-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Thylakoid</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system </a:t>
            </a: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يوجد هذا النظام معلق في السدى. وهو عبارة عن مجموعة من الأكياس الغشائية تسمى الثايلاكويدات. وهو مشهد لعملية تفاعلات الضوء لعملية التمثيل الضوئي اذ انه يحتوي  على الكلوروفيل. يتم ترتيب الثايلاكويدات في أكوام تُعرف باسم جرانا. يحتوي كل جرانوم على حوالي 10-20 ثيلاكويد.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صفائح السدى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Stroma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Lamellae  </a:t>
            </a:r>
            <a:r>
              <a:rPr kumimoji="0" 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وهي عبارة عن اغشية بسيطة تربط أكوام الثلاكويد مع بعضها  داخل السدى. </a:t>
            </a:r>
          </a:p>
          <a:p>
            <a:pPr algn="justLow" rtl="1" eaLnBrk="0" fontAlgn="base" hangingPunct="0">
              <a:spcBef>
                <a:spcPct val="0"/>
              </a:spcBef>
              <a:spcAft>
                <a:spcPct val="0"/>
              </a:spcAft>
              <a:buFontTx/>
              <a:buChar char="•"/>
            </a:pPr>
            <a:r>
              <a:rPr lang="ar-IQ" sz="2000" dirty="0"/>
              <a:t>تجويف الثايلاكويد</a:t>
            </a:r>
            <a:r>
              <a:rPr lang="en-US" sz="2000" dirty="0" err="1"/>
              <a:t>Thylakoid</a:t>
            </a:r>
            <a:r>
              <a:rPr lang="en-US" sz="2000" dirty="0"/>
              <a:t> lumen </a:t>
            </a:r>
            <a:r>
              <a:rPr lang="ar-IQ" sz="2000" dirty="0"/>
              <a:t>هو طور مائي مستمر محاط بغشاء الثايلاكويد. يلعب دورًا مهمًا في عملية الفسفرة الضوئية أثناء عملية التمثيل الضوئي. أثناء التفاعل المعتمد على الضوء</a:t>
            </a:r>
            <a:endParaRPr lang="en-US" sz="2000" dirty="0"/>
          </a:p>
          <a:p>
            <a:pPr marL="0" marR="0" lvl="0" indent="0" algn="justLow" defTabSz="914400" rtl="1" eaLnBrk="0" fontAlgn="base" latinLnBrk="0" hangingPunct="0">
              <a:lnSpc>
                <a:spcPct val="100000"/>
              </a:lnSpc>
              <a:spcBef>
                <a:spcPct val="0"/>
              </a:spcBef>
              <a:spcAft>
                <a:spcPct val="0"/>
              </a:spcAft>
              <a:buClrTx/>
              <a:buSzTx/>
              <a:buFontTx/>
              <a:buChar char="•"/>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LENOVO\Desktop\Chloroplasts-Structure-and-Functions.jpg"/>
          <p:cNvPicPr/>
          <p:nvPr/>
        </p:nvPicPr>
        <p:blipFill>
          <a:blip r:embed="rId2"/>
          <a:srcRect/>
          <a:stretch>
            <a:fillRect/>
          </a:stretch>
        </p:blipFill>
        <p:spPr bwMode="auto">
          <a:xfrm>
            <a:off x="1371600" y="3429000"/>
            <a:ext cx="62484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2220</Words>
  <Application>Microsoft Office PowerPoint</Application>
  <PresentationFormat>عرض على الشاشة (3:4)‏</PresentationFormat>
  <Paragraphs>108</Paragraphs>
  <Slides>28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28</vt:i4>
      </vt:variant>
    </vt:vector>
  </HeadingPairs>
  <TitlesOfParts>
    <vt:vector size="34" baseType="lpstr">
      <vt:lpstr>Algerian</vt:lpstr>
      <vt:lpstr>Arial</vt:lpstr>
      <vt:lpstr>Calibri</vt:lpstr>
      <vt:lpstr>Cambria Math</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ANGELUS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Maher</cp:lastModifiedBy>
  <cp:revision>35</cp:revision>
  <dcterms:created xsi:type="dcterms:W3CDTF">2021-02-01T15:12:47Z</dcterms:created>
  <dcterms:modified xsi:type="dcterms:W3CDTF">2021-02-04T22:03:09Z</dcterms:modified>
</cp:coreProperties>
</file>